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581" r:id="rId3"/>
    <p:sldId id="605" r:id="rId4"/>
    <p:sldId id="608" r:id="rId5"/>
    <p:sldId id="609" r:id="rId6"/>
    <p:sldId id="543" r:id="rId7"/>
    <p:sldId id="539" r:id="rId8"/>
    <p:sldId id="583" r:id="rId9"/>
    <p:sldId id="584" r:id="rId10"/>
    <p:sldId id="612" r:id="rId11"/>
    <p:sldId id="555" r:id="rId12"/>
    <p:sldId id="624" r:id="rId13"/>
    <p:sldId id="625" r:id="rId14"/>
    <p:sldId id="627" r:id="rId15"/>
    <p:sldId id="626" r:id="rId16"/>
    <p:sldId id="623" r:id="rId17"/>
    <p:sldId id="657" r:id="rId18"/>
    <p:sldId id="632" r:id="rId19"/>
    <p:sldId id="654" r:id="rId20"/>
    <p:sldId id="655" r:id="rId21"/>
    <p:sldId id="648" r:id="rId22"/>
    <p:sldId id="615" r:id="rId23"/>
    <p:sldId id="646" r:id="rId24"/>
    <p:sldId id="617" r:id="rId25"/>
    <p:sldId id="65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Zash"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ABFFEC"/>
    <a:srgbClr val="8AE5FF"/>
    <a:srgbClr val="18B9CB"/>
    <a:srgbClr val="FFEE1B"/>
    <a:srgbClr val="FFD624"/>
    <a:srgbClr val="E7EBEE"/>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70" autoAdjust="0"/>
    <p:restoredTop sz="86391" autoAdjust="0"/>
  </p:normalViewPr>
  <p:slideViewPr>
    <p:cSldViewPr snapToGrid="0" snapToObjects="1">
      <p:cViewPr>
        <p:scale>
          <a:sx n="72" d="100"/>
          <a:sy n="72" d="100"/>
        </p:scale>
        <p:origin x="-952" y="-2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475381945299903"/>
          <c:y val="0.0401811495821689"/>
          <c:w val="0.916482685967645"/>
          <c:h val="0.841820915343648"/>
        </c:manualLayout>
      </c:layout>
      <c:barChart>
        <c:barDir val="col"/>
        <c:grouping val="stacked"/>
        <c:varyColors val="0"/>
        <c:ser>
          <c:idx val="0"/>
          <c:order val="0"/>
          <c:tx>
            <c:strRef>
              <c:f>Sheet1!$B$1</c:f>
              <c:strCache>
                <c:ptCount val="1"/>
                <c:pt idx="0">
                  <c:v>HIV neg</c:v>
                </c:pt>
              </c:strCache>
            </c:strRef>
          </c:tx>
          <c:invertIfNegative val="0"/>
          <c:cat>
            <c:strRef>
              <c:f>Sheet1!$A$2:$A$48</c:f>
              <c:strCache>
                <c:ptCount val="47"/>
                <c:pt idx="0">
                  <c:v>Sept</c:v>
                </c:pt>
                <c:pt idx="1">
                  <c:v>Oct</c:v>
                </c:pt>
                <c:pt idx="2">
                  <c:v>Nov</c:v>
                </c:pt>
                <c:pt idx="3">
                  <c:v>Dec</c:v>
                </c:pt>
                <c:pt idx="4">
                  <c:v>Jan</c:v>
                </c:pt>
                <c:pt idx="5">
                  <c:v>Feb</c:v>
                </c:pt>
                <c:pt idx="6">
                  <c:v>Mar</c:v>
                </c:pt>
                <c:pt idx="7">
                  <c:v>Apr</c:v>
                </c:pt>
                <c:pt idx="8">
                  <c:v>May</c:v>
                </c:pt>
                <c:pt idx="9">
                  <c:v>June</c:v>
                </c:pt>
                <c:pt idx="10">
                  <c:v>July</c:v>
                </c:pt>
                <c:pt idx="11">
                  <c:v>Aug</c:v>
                </c:pt>
                <c:pt idx="12">
                  <c:v>Sept</c:v>
                </c:pt>
                <c:pt idx="13">
                  <c:v>Oct</c:v>
                </c:pt>
                <c:pt idx="14">
                  <c:v>Nov</c:v>
                </c:pt>
                <c:pt idx="15">
                  <c:v>Dec</c:v>
                </c:pt>
                <c:pt idx="16">
                  <c:v>Jan</c:v>
                </c:pt>
                <c:pt idx="17">
                  <c:v>Feb</c:v>
                </c:pt>
                <c:pt idx="18">
                  <c:v>Mar</c:v>
                </c:pt>
                <c:pt idx="19">
                  <c:v>Apr</c:v>
                </c:pt>
                <c:pt idx="20">
                  <c:v>May</c:v>
                </c:pt>
                <c:pt idx="21">
                  <c:v>June</c:v>
                </c:pt>
                <c:pt idx="22">
                  <c:v>July</c:v>
                </c:pt>
                <c:pt idx="23">
                  <c:v>Aug</c:v>
                </c:pt>
                <c:pt idx="24">
                  <c:v>Sept</c:v>
                </c:pt>
                <c:pt idx="25">
                  <c:v>Oct</c:v>
                </c:pt>
                <c:pt idx="26">
                  <c:v>Nov</c:v>
                </c:pt>
                <c:pt idx="27">
                  <c:v>Dec</c:v>
                </c:pt>
                <c:pt idx="28">
                  <c:v>Jan</c:v>
                </c:pt>
                <c:pt idx="29">
                  <c:v>Feb</c:v>
                </c:pt>
                <c:pt idx="30">
                  <c:v>Mar</c:v>
                </c:pt>
                <c:pt idx="31">
                  <c:v>Apr</c:v>
                </c:pt>
                <c:pt idx="32">
                  <c:v>May</c:v>
                </c:pt>
                <c:pt idx="33">
                  <c:v>June</c:v>
                </c:pt>
                <c:pt idx="34">
                  <c:v>July</c:v>
                </c:pt>
                <c:pt idx="35">
                  <c:v>Aug</c:v>
                </c:pt>
                <c:pt idx="36">
                  <c:v>Sept</c:v>
                </c:pt>
                <c:pt idx="37">
                  <c:v>Oct</c:v>
                </c:pt>
                <c:pt idx="38">
                  <c:v>Nov</c:v>
                </c:pt>
                <c:pt idx="39">
                  <c:v>Dec</c:v>
                </c:pt>
                <c:pt idx="40">
                  <c:v>Jan</c:v>
                </c:pt>
                <c:pt idx="41">
                  <c:v>Feb</c:v>
                </c:pt>
                <c:pt idx="42">
                  <c:v>Mar</c:v>
                </c:pt>
                <c:pt idx="43">
                  <c:v>Apr</c:v>
                </c:pt>
                <c:pt idx="44">
                  <c:v>May</c:v>
                </c:pt>
                <c:pt idx="45">
                  <c:v>June</c:v>
                </c:pt>
                <c:pt idx="46">
                  <c:v>July</c:v>
                </c:pt>
              </c:strCache>
            </c:strRef>
          </c:cat>
          <c:val>
            <c:numRef>
              <c:f>Sheet1!$B$2:$B$48</c:f>
              <c:numCache>
                <c:formatCode>General</c:formatCode>
                <c:ptCount val="47"/>
                <c:pt idx="0">
                  <c:v>1.0</c:v>
                </c:pt>
                <c:pt idx="1">
                  <c:v>0.0</c:v>
                </c:pt>
                <c:pt idx="2">
                  <c:v>1.0</c:v>
                </c:pt>
                <c:pt idx="3">
                  <c:v>2.0</c:v>
                </c:pt>
                <c:pt idx="4">
                  <c:v>3.0</c:v>
                </c:pt>
                <c:pt idx="5">
                  <c:v>1.0</c:v>
                </c:pt>
                <c:pt idx="6">
                  <c:v>3.0</c:v>
                </c:pt>
                <c:pt idx="7">
                  <c:v>0.0</c:v>
                </c:pt>
                <c:pt idx="8">
                  <c:v>1.0</c:v>
                </c:pt>
                <c:pt idx="9">
                  <c:v>3.0</c:v>
                </c:pt>
                <c:pt idx="10">
                  <c:v>3.0</c:v>
                </c:pt>
                <c:pt idx="11">
                  <c:v>0.0</c:v>
                </c:pt>
                <c:pt idx="12">
                  <c:v>1.0</c:v>
                </c:pt>
                <c:pt idx="13">
                  <c:v>3.0</c:v>
                </c:pt>
                <c:pt idx="14">
                  <c:v>2.0</c:v>
                </c:pt>
                <c:pt idx="15">
                  <c:v>2.0</c:v>
                </c:pt>
                <c:pt idx="16">
                  <c:v>1.0</c:v>
                </c:pt>
                <c:pt idx="17">
                  <c:v>0.0</c:v>
                </c:pt>
                <c:pt idx="18">
                  <c:v>2.0</c:v>
                </c:pt>
                <c:pt idx="19">
                  <c:v>3.0</c:v>
                </c:pt>
                <c:pt idx="20">
                  <c:v>1.0</c:v>
                </c:pt>
                <c:pt idx="21">
                  <c:v>0.0</c:v>
                </c:pt>
                <c:pt idx="22">
                  <c:v>1.0</c:v>
                </c:pt>
                <c:pt idx="23">
                  <c:v>1.0</c:v>
                </c:pt>
                <c:pt idx="24">
                  <c:v>2.0</c:v>
                </c:pt>
                <c:pt idx="25">
                  <c:v>1.0</c:v>
                </c:pt>
                <c:pt idx="26">
                  <c:v>2.0</c:v>
                </c:pt>
                <c:pt idx="27">
                  <c:v>1.0</c:v>
                </c:pt>
                <c:pt idx="28">
                  <c:v>1.0</c:v>
                </c:pt>
                <c:pt idx="29">
                  <c:v>1.0</c:v>
                </c:pt>
                <c:pt idx="30">
                  <c:v>2.0</c:v>
                </c:pt>
                <c:pt idx="31">
                  <c:v>1.0</c:v>
                </c:pt>
                <c:pt idx="32">
                  <c:v>0.0</c:v>
                </c:pt>
                <c:pt idx="33">
                  <c:v>1.0</c:v>
                </c:pt>
                <c:pt idx="34">
                  <c:v>0.0</c:v>
                </c:pt>
                <c:pt idx="35">
                  <c:v>0.0</c:v>
                </c:pt>
                <c:pt idx="36">
                  <c:v>1.0</c:v>
                </c:pt>
                <c:pt idx="37">
                  <c:v>0.0</c:v>
                </c:pt>
                <c:pt idx="38">
                  <c:v>0.0</c:v>
                </c:pt>
                <c:pt idx="39">
                  <c:v>3.0</c:v>
                </c:pt>
                <c:pt idx="40">
                  <c:v>1.0</c:v>
                </c:pt>
                <c:pt idx="41">
                  <c:v>5.0</c:v>
                </c:pt>
                <c:pt idx="42">
                  <c:v>2.0</c:v>
                </c:pt>
                <c:pt idx="43">
                  <c:v>2.0</c:v>
                </c:pt>
                <c:pt idx="44">
                  <c:v>0.0</c:v>
                </c:pt>
                <c:pt idx="45">
                  <c:v>0.0</c:v>
                </c:pt>
                <c:pt idx="46">
                  <c:v>1.0</c:v>
                </c:pt>
              </c:numCache>
            </c:numRef>
          </c:val>
        </c:ser>
        <c:ser>
          <c:idx val="1"/>
          <c:order val="1"/>
          <c:tx>
            <c:strRef>
              <c:f>Sheet1!$C$1</c:f>
              <c:strCache>
                <c:ptCount val="1"/>
                <c:pt idx="0">
                  <c:v>non-DTG ART at conception</c:v>
                </c:pt>
              </c:strCache>
            </c:strRef>
          </c:tx>
          <c:spPr>
            <a:solidFill>
              <a:schemeClr val="accent3"/>
            </a:solidFill>
          </c:spPr>
          <c:invertIfNegative val="0"/>
          <c:cat>
            <c:strRef>
              <c:f>Sheet1!$A$2:$A$48</c:f>
              <c:strCache>
                <c:ptCount val="47"/>
                <c:pt idx="0">
                  <c:v>Sept</c:v>
                </c:pt>
                <c:pt idx="1">
                  <c:v>Oct</c:v>
                </c:pt>
                <c:pt idx="2">
                  <c:v>Nov</c:v>
                </c:pt>
                <c:pt idx="3">
                  <c:v>Dec</c:v>
                </c:pt>
                <c:pt idx="4">
                  <c:v>Jan</c:v>
                </c:pt>
                <c:pt idx="5">
                  <c:v>Feb</c:v>
                </c:pt>
                <c:pt idx="6">
                  <c:v>Mar</c:v>
                </c:pt>
                <c:pt idx="7">
                  <c:v>Apr</c:v>
                </c:pt>
                <c:pt idx="8">
                  <c:v>May</c:v>
                </c:pt>
                <c:pt idx="9">
                  <c:v>June</c:v>
                </c:pt>
                <c:pt idx="10">
                  <c:v>July</c:v>
                </c:pt>
                <c:pt idx="11">
                  <c:v>Aug</c:v>
                </c:pt>
                <c:pt idx="12">
                  <c:v>Sept</c:v>
                </c:pt>
                <c:pt idx="13">
                  <c:v>Oct</c:v>
                </c:pt>
                <c:pt idx="14">
                  <c:v>Nov</c:v>
                </c:pt>
                <c:pt idx="15">
                  <c:v>Dec</c:v>
                </c:pt>
                <c:pt idx="16">
                  <c:v>Jan</c:v>
                </c:pt>
                <c:pt idx="17">
                  <c:v>Feb</c:v>
                </c:pt>
                <c:pt idx="18">
                  <c:v>Mar</c:v>
                </c:pt>
                <c:pt idx="19">
                  <c:v>Apr</c:v>
                </c:pt>
                <c:pt idx="20">
                  <c:v>May</c:v>
                </c:pt>
                <c:pt idx="21">
                  <c:v>June</c:v>
                </c:pt>
                <c:pt idx="22">
                  <c:v>July</c:v>
                </c:pt>
                <c:pt idx="23">
                  <c:v>Aug</c:v>
                </c:pt>
                <c:pt idx="24">
                  <c:v>Sept</c:v>
                </c:pt>
                <c:pt idx="25">
                  <c:v>Oct</c:v>
                </c:pt>
                <c:pt idx="26">
                  <c:v>Nov</c:v>
                </c:pt>
                <c:pt idx="27">
                  <c:v>Dec</c:v>
                </c:pt>
                <c:pt idx="28">
                  <c:v>Jan</c:v>
                </c:pt>
                <c:pt idx="29">
                  <c:v>Feb</c:v>
                </c:pt>
                <c:pt idx="30">
                  <c:v>Mar</c:v>
                </c:pt>
                <c:pt idx="31">
                  <c:v>Apr</c:v>
                </c:pt>
                <c:pt idx="32">
                  <c:v>May</c:v>
                </c:pt>
                <c:pt idx="33">
                  <c:v>June</c:v>
                </c:pt>
                <c:pt idx="34">
                  <c:v>July</c:v>
                </c:pt>
                <c:pt idx="35">
                  <c:v>Aug</c:v>
                </c:pt>
                <c:pt idx="36">
                  <c:v>Sept</c:v>
                </c:pt>
                <c:pt idx="37">
                  <c:v>Oct</c:v>
                </c:pt>
                <c:pt idx="38">
                  <c:v>Nov</c:v>
                </c:pt>
                <c:pt idx="39">
                  <c:v>Dec</c:v>
                </c:pt>
                <c:pt idx="40">
                  <c:v>Jan</c:v>
                </c:pt>
                <c:pt idx="41">
                  <c:v>Feb</c:v>
                </c:pt>
                <c:pt idx="42">
                  <c:v>Mar</c:v>
                </c:pt>
                <c:pt idx="43">
                  <c:v>Apr</c:v>
                </c:pt>
                <c:pt idx="44">
                  <c:v>May</c:v>
                </c:pt>
                <c:pt idx="45">
                  <c:v>June</c:v>
                </c:pt>
                <c:pt idx="46">
                  <c:v>July</c:v>
                </c:pt>
              </c:strCache>
            </c:strRef>
          </c:cat>
          <c:val>
            <c:numRef>
              <c:f>Sheet1!$C$2:$C$48</c:f>
              <c:numCache>
                <c:formatCode>General</c:formatCode>
                <c:ptCount val="47"/>
                <c:pt idx="0">
                  <c:v>0.0</c:v>
                </c:pt>
                <c:pt idx="1">
                  <c:v>0.0</c:v>
                </c:pt>
                <c:pt idx="2">
                  <c:v>0.0</c:v>
                </c:pt>
                <c:pt idx="3">
                  <c:v>0.0</c:v>
                </c:pt>
                <c:pt idx="4">
                  <c:v>1.0</c:v>
                </c:pt>
                <c:pt idx="5">
                  <c:v>1.0</c:v>
                </c:pt>
                <c:pt idx="6">
                  <c:v>1.0</c:v>
                </c:pt>
                <c:pt idx="7">
                  <c:v>0.0</c:v>
                </c:pt>
                <c:pt idx="8">
                  <c:v>0.0</c:v>
                </c:pt>
                <c:pt idx="9">
                  <c:v>0.0</c:v>
                </c:pt>
                <c:pt idx="10">
                  <c:v>0.0</c:v>
                </c:pt>
                <c:pt idx="11">
                  <c:v>0.0</c:v>
                </c:pt>
                <c:pt idx="12">
                  <c:v>1.0</c:v>
                </c:pt>
                <c:pt idx="13">
                  <c:v>0.0</c:v>
                </c:pt>
                <c:pt idx="14">
                  <c:v>0.0</c:v>
                </c:pt>
                <c:pt idx="15">
                  <c:v>1.0</c:v>
                </c:pt>
                <c:pt idx="16">
                  <c:v>0.0</c:v>
                </c:pt>
                <c:pt idx="17">
                  <c:v>1.0</c:v>
                </c:pt>
                <c:pt idx="18">
                  <c:v>0.0</c:v>
                </c:pt>
                <c:pt idx="19">
                  <c:v>1.0</c:v>
                </c:pt>
                <c:pt idx="20">
                  <c:v>0.0</c:v>
                </c:pt>
                <c:pt idx="21">
                  <c:v>1.0</c:v>
                </c:pt>
                <c:pt idx="22">
                  <c:v>0.0</c:v>
                </c:pt>
                <c:pt idx="23">
                  <c:v>0.0</c:v>
                </c:pt>
                <c:pt idx="24">
                  <c:v>0.0</c:v>
                </c:pt>
                <c:pt idx="25">
                  <c:v>0.0</c:v>
                </c:pt>
                <c:pt idx="26">
                  <c:v>0.0</c:v>
                </c:pt>
                <c:pt idx="27">
                  <c:v>1.0</c:v>
                </c:pt>
                <c:pt idx="28">
                  <c:v>0.0</c:v>
                </c:pt>
                <c:pt idx="29">
                  <c:v>0.0</c:v>
                </c:pt>
                <c:pt idx="30">
                  <c:v>0.0</c:v>
                </c:pt>
                <c:pt idx="31">
                  <c:v>0.0</c:v>
                </c:pt>
                <c:pt idx="32">
                  <c:v>0.0</c:v>
                </c:pt>
                <c:pt idx="33">
                  <c:v>2.0</c:v>
                </c:pt>
                <c:pt idx="34">
                  <c:v>0.0</c:v>
                </c:pt>
                <c:pt idx="35">
                  <c:v>0.0</c:v>
                </c:pt>
                <c:pt idx="36">
                  <c:v>2.0</c:v>
                </c:pt>
                <c:pt idx="37">
                  <c:v>1.0</c:v>
                </c:pt>
                <c:pt idx="38">
                  <c:v>0.0</c:v>
                </c:pt>
                <c:pt idx="39">
                  <c:v>0.0</c:v>
                </c:pt>
                <c:pt idx="40">
                  <c:v>0.0</c:v>
                </c:pt>
                <c:pt idx="41">
                  <c:v>0.0</c:v>
                </c:pt>
                <c:pt idx="42">
                  <c:v>0.0</c:v>
                </c:pt>
                <c:pt idx="43">
                  <c:v>0.0</c:v>
                </c:pt>
                <c:pt idx="44">
                  <c:v>0.0</c:v>
                </c:pt>
                <c:pt idx="45">
                  <c:v>0.0</c:v>
                </c:pt>
                <c:pt idx="46">
                  <c:v>0.0</c:v>
                </c:pt>
              </c:numCache>
            </c:numRef>
          </c:val>
        </c:ser>
        <c:ser>
          <c:idx val="2"/>
          <c:order val="2"/>
          <c:tx>
            <c:strRef>
              <c:f>Sheet1!$D$1</c:f>
              <c:strCache>
                <c:ptCount val="1"/>
                <c:pt idx="0">
                  <c:v>DTG at conception</c:v>
                </c:pt>
              </c:strCache>
            </c:strRef>
          </c:tx>
          <c:spPr>
            <a:solidFill>
              <a:srgbClr val="FF0000"/>
            </a:solidFill>
          </c:spPr>
          <c:invertIfNegative val="0"/>
          <c:cat>
            <c:strRef>
              <c:f>Sheet1!$A$2:$A$48</c:f>
              <c:strCache>
                <c:ptCount val="47"/>
                <c:pt idx="0">
                  <c:v>Sept</c:v>
                </c:pt>
                <c:pt idx="1">
                  <c:v>Oct</c:v>
                </c:pt>
                <c:pt idx="2">
                  <c:v>Nov</c:v>
                </c:pt>
                <c:pt idx="3">
                  <c:v>Dec</c:v>
                </c:pt>
                <c:pt idx="4">
                  <c:v>Jan</c:v>
                </c:pt>
                <c:pt idx="5">
                  <c:v>Feb</c:v>
                </c:pt>
                <c:pt idx="6">
                  <c:v>Mar</c:v>
                </c:pt>
                <c:pt idx="7">
                  <c:v>Apr</c:v>
                </c:pt>
                <c:pt idx="8">
                  <c:v>May</c:v>
                </c:pt>
                <c:pt idx="9">
                  <c:v>June</c:v>
                </c:pt>
                <c:pt idx="10">
                  <c:v>July</c:v>
                </c:pt>
                <c:pt idx="11">
                  <c:v>Aug</c:v>
                </c:pt>
                <c:pt idx="12">
                  <c:v>Sept</c:v>
                </c:pt>
                <c:pt idx="13">
                  <c:v>Oct</c:v>
                </c:pt>
                <c:pt idx="14">
                  <c:v>Nov</c:v>
                </c:pt>
                <c:pt idx="15">
                  <c:v>Dec</c:v>
                </c:pt>
                <c:pt idx="16">
                  <c:v>Jan</c:v>
                </c:pt>
                <c:pt idx="17">
                  <c:v>Feb</c:v>
                </c:pt>
                <c:pt idx="18">
                  <c:v>Mar</c:v>
                </c:pt>
                <c:pt idx="19">
                  <c:v>Apr</c:v>
                </c:pt>
                <c:pt idx="20">
                  <c:v>May</c:v>
                </c:pt>
                <c:pt idx="21">
                  <c:v>June</c:v>
                </c:pt>
                <c:pt idx="22">
                  <c:v>July</c:v>
                </c:pt>
                <c:pt idx="23">
                  <c:v>Aug</c:v>
                </c:pt>
                <c:pt idx="24">
                  <c:v>Sept</c:v>
                </c:pt>
                <c:pt idx="25">
                  <c:v>Oct</c:v>
                </c:pt>
                <c:pt idx="26">
                  <c:v>Nov</c:v>
                </c:pt>
                <c:pt idx="27">
                  <c:v>Dec</c:v>
                </c:pt>
                <c:pt idx="28">
                  <c:v>Jan</c:v>
                </c:pt>
                <c:pt idx="29">
                  <c:v>Feb</c:v>
                </c:pt>
                <c:pt idx="30">
                  <c:v>Mar</c:v>
                </c:pt>
                <c:pt idx="31">
                  <c:v>Apr</c:v>
                </c:pt>
                <c:pt idx="32">
                  <c:v>May</c:v>
                </c:pt>
                <c:pt idx="33">
                  <c:v>June</c:v>
                </c:pt>
                <c:pt idx="34">
                  <c:v>July</c:v>
                </c:pt>
                <c:pt idx="35">
                  <c:v>Aug</c:v>
                </c:pt>
                <c:pt idx="36">
                  <c:v>Sept</c:v>
                </c:pt>
                <c:pt idx="37">
                  <c:v>Oct</c:v>
                </c:pt>
                <c:pt idx="38">
                  <c:v>Nov</c:v>
                </c:pt>
                <c:pt idx="39">
                  <c:v>Dec</c:v>
                </c:pt>
                <c:pt idx="40">
                  <c:v>Jan</c:v>
                </c:pt>
                <c:pt idx="41">
                  <c:v>Feb</c:v>
                </c:pt>
                <c:pt idx="42">
                  <c:v>Mar</c:v>
                </c:pt>
                <c:pt idx="43">
                  <c:v>Apr</c:v>
                </c:pt>
                <c:pt idx="44">
                  <c:v>May</c:v>
                </c:pt>
                <c:pt idx="45">
                  <c:v>June</c:v>
                </c:pt>
                <c:pt idx="46">
                  <c:v>July</c:v>
                </c:pt>
              </c:strCache>
            </c:strRef>
          </c:cat>
          <c:val>
            <c:numRef>
              <c:f>Sheet1!$D$2:$D$48</c:f>
              <c:numCache>
                <c:formatCode>General</c:formatCode>
                <c:ptCount val="47"/>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2.0</c:v>
                </c:pt>
                <c:pt idx="38">
                  <c:v>0.0</c:v>
                </c:pt>
                <c:pt idx="39">
                  <c:v>0.0</c:v>
                </c:pt>
                <c:pt idx="40">
                  <c:v>1.0</c:v>
                </c:pt>
                <c:pt idx="41">
                  <c:v>0.0</c:v>
                </c:pt>
                <c:pt idx="42">
                  <c:v>0.0</c:v>
                </c:pt>
                <c:pt idx="43">
                  <c:v>1.0</c:v>
                </c:pt>
                <c:pt idx="44">
                  <c:v>0.0</c:v>
                </c:pt>
                <c:pt idx="45">
                  <c:v>0.0</c:v>
                </c:pt>
                <c:pt idx="46">
                  <c:v>0.0</c:v>
                </c:pt>
              </c:numCache>
            </c:numRef>
          </c:val>
        </c:ser>
        <c:ser>
          <c:idx val="3"/>
          <c:order val="3"/>
          <c:tx>
            <c:strRef>
              <c:f>Sheet1!$E$1</c:f>
              <c:strCache>
                <c:ptCount val="1"/>
                <c:pt idx="0">
                  <c:v>Other</c:v>
                </c:pt>
              </c:strCache>
            </c:strRef>
          </c:tx>
          <c:invertIfNegative val="0"/>
          <c:cat>
            <c:strRef>
              <c:f>Sheet1!$A$2:$A$48</c:f>
              <c:strCache>
                <c:ptCount val="47"/>
                <c:pt idx="0">
                  <c:v>Sept</c:v>
                </c:pt>
                <c:pt idx="1">
                  <c:v>Oct</c:v>
                </c:pt>
                <c:pt idx="2">
                  <c:v>Nov</c:v>
                </c:pt>
                <c:pt idx="3">
                  <c:v>Dec</c:v>
                </c:pt>
                <c:pt idx="4">
                  <c:v>Jan</c:v>
                </c:pt>
                <c:pt idx="5">
                  <c:v>Feb</c:v>
                </c:pt>
                <c:pt idx="6">
                  <c:v>Mar</c:v>
                </c:pt>
                <c:pt idx="7">
                  <c:v>Apr</c:v>
                </c:pt>
                <c:pt idx="8">
                  <c:v>May</c:v>
                </c:pt>
                <c:pt idx="9">
                  <c:v>June</c:v>
                </c:pt>
                <c:pt idx="10">
                  <c:v>July</c:v>
                </c:pt>
                <c:pt idx="11">
                  <c:v>Aug</c:v>
                </c:pt>
                <c:pt idx="12">
                  <c:v>Sept</c:v>
                </c:pt>
                <c:pt idx="13">
                  <c:v>Oct</c:v>
                </c:pt>
                <c:pt idx="14">
                  <c:v>Nov</c:v>
                </c:pt>
                <c:pt idx="15">
                  <c:v>Dec</c:v>
                </c:pt>
                <c:pt idx="16">
                  <c:v>Jan</c:v>
                </c:pt>
                <c:pt idx="17">
                  <c:v>Feb</c:v>
                </c:pt>
                <c:pt idx="18">
                  <c:v>Mar</c:v>
                </c:pt>
                <c:pt idx="19">
                  <c:v>Apr</c:v>
                </c:pt>
                <c:pt idx="20">
                  <c:v>May</c:v>
                </c:pt>
                <c:pt idx="21">
                  <c:v>June</c:v>
                </c:pt>
                <c:pt idx="22">
                  <c:v>July</c:v>
                </c:pt>
                <c:pt idx="23">
                  <c:v>Aug</c:v>
                </c:pt>
                <c:pt idx="24">
                  <c:v>Sept</c:v>
                </c:pt>
                <c:pt idx="25">
                  <c:v>Oct</c:v>
                </c:pt>
                <c:pt idx="26">
                  <c:v>Nov</c:v>
                </c:pt>
                <c:pt idx="27">
                  <c:v>Dec</c:v>
                </c:pt>
                <c:pt idx="28">
                  <c:v>Jan</c:v>
                </c:pt>
                <c:pt idx="29">
                  <c:v>Feb</c:v>
                </c:pt>
                <c:pt idx="30">
                  <c:v>Mar</c:v>
                </c:pt>
                <c:pt idx="31">
                  <c:v>Apr</c:v>
                </c:pt>
                <c:pt idx="32">
                  <c:v>May</c:v>
                </c:pt>
                <c:pt idx="33">
                  <c:v>June</c:v>
                </c:pt>
                <c:pt idx="34">
                  <c:v>July</c:v>
                </c:pt>
                <c:pt idx="35">
                  <c:v>Aug</c:v>
                </c:pt>
                <c:pt idx="36">
                  <c:v>Sept</c:v>
                </c:pt>
                <c:pt idx="37">
                  <c:v>Oct</c:v>
                </c:pt>
                <c:pt idx="38">
                  <c:v>Nov</c:v>
                </c:pt>
                <c:pt idx="39">
                  <c:v>Dec</c:v>
                </c:pt>
                <c:pt idx="40">
                  <c:v>Jan</c:v>
                </c:pt>
                <c:pt idx="41">
                  <c:v>Feb</c:v>
                </c:pt>
                <c:pt idx="42">
                  <c:v>Mar</c:v>
                </c:pt>
                <c:pt idx="43">
                  <c:v>Apr</c:v>
                </c:pt>
                <c:pt idx="44">
                  <c:v>May</c:v>
                </c:pt>
                <c:pt idx="45">
                  <c:v>June</c:v>
                </c:pt>
                <c:pt idx="46">
                  <c:v>July</c:v>
                </c:pt>
              </c:strCache>
            </c:strRef>
          </c:cat>
          <c:val>
            <c:numRef>
              <c:f>Sheet1!$E$2:$E$48</c:f>
              <c:numCache>
                <c:formatCode>General</c:formatCode>
                <c:ptCount val="47"/>
                <c:pt idx="0">
                  <c:v>1.0</c:v>
                </c:pt>
                <c:pt idx="1">
                  <c:v>0.0</c:v>
                </c:pt>
                <c:pt idx="2">
                  <c:v>0.0</c:v>
                </c:pt>
                <c:pt idx="3">
                  <c:v>0.0</c:v>
                </c:pt>
                <c:pt idx="4">
                  <c:v>0.0</c:v>
                </c:pt>
                <c:pt idx="5">
                  <c:v>1.0</c:v>
                </c:pt>
                <c:pt idx="6">
                  <c:v>0.0</c:v>
                </c:pt>
                <c:pt idx="7">
                  <c:v>1.0</c:v>
                </c:pt>
                <c:pt idx="8">
                  <c:v>0.0</c:v>
                </c:pt>
                <c:pt idx="9">
                  <c:v>0.0</c:v>
                </c:pt>
                <c:pt idx="10">
                  <c:v>0.0</c:v>
                </c:pt>
                <c:pt idx="11">
                  <c:v>1.0</c:v>
                </c:pt>
                <c:pt idx="12">
                  <c:v>0.0</c:v>
                </c:pt>
                <c:pt idx="13">
                  <c:v>0.0</c:v>
                </c:pt>
                <c:pt idx="14">
                  <c:v>0.0</c:v>
                </c:pt>
                <c:pt idx="15">
                  <c:v>0.0</c:v>
                </c:pt>
                <c:pt idx="16">
                  <c:v>0.0</c:v>
                </c:pt>
                <c:pt idx="17">
                  <c:v>0.0</c:v>
                </c:pt>
                <c:pt idx="18">
                  <c:v>1.0</c:v>
                </c:pt>
                <c:pt idx="19">
                  <c:v>0.0</c:v>
                </c:pt>
                <c:pt idx="20">
                  <c:v>0.0</c:v>
                </c:pt>
                <c:pt idx="21">
                  <c:v>0.0</c:v>
                </c:pt>
                <c:pt idx="22">
                  <c:v>0.0</c:v>
                </c:pt>
                <c:pt idx="23">
                  <c:v>1.0</c:v>
                </c:pt>
                <c:pt idx="24">
                  <c:v>1.0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1.0</c:v>
                </c:pt>
                <c:pt idx="45">
                  <c:v>0.0</c:v>
                </c:pt>
                <c:pt idx="46">
                  <c:v>0.0</c:v>
                </c:pt>
              </c:numCache>
            </c:numRef>
          </c:val>
        </c:ser>
        <c:dLbls>
          <c:showLegendKey val="0"/>
          <c:showVal val="0"/>
          <c:showCatName val="0"/>
          <c:showSerName val="0"/>
          <c:showPercent val="0"/>
          <c:showBubbleSize val="0"/>
        </c:dLbls>
        <c:gapWidth val="150"/>
        <c:overlap val="100"/>
        <c:axId val="2111925016"/>
        <c:axId val="-2037900872"/>
      </c:barChart>
      <c:catAx>
        <c:axId val="2111925016"/>
        <c:scaling>
          <c:orientation val="minMax"/>
        </c:scaling>
        <c:delete val="0"/>
        <c:axPos val="b"/>
        <c:majorTickMark val="out"/>
        <c:minorTickMark val="none"/>
        <c:tickLblPos val="nextTo"/>
        <c:crossAx val="-2037900872"/>
        <c:crosses val="autoZero"/>
        <c:auto val="1"/>
        <c:lblAlgn val="ctr"/>
        <c:lblOffset val="100"/>
        <c:noMultiLvlLbl val="0"/>
      </c:catAx>
      <c:valAx>
        <c:axId val="-2037900872"/>
        <c:scaling>
          <c:orientation val="minMax"/>
          <c:max val="12.0"/>
          <c:min val="0.0"/>
        </c:scaling>
        <c:delete val="0"/>
        <c:axPos val="l"/>
        <c:numFmt formatCode="General" sourceLinked="1"/>
        <c:majorTickMark val="out"/>
        <c:minorTickMark val="none"/>
        <c:tickLblPos val="low"/>
        <c:crossAx val="2111925016"/>
        <c:crosses val="autoZero"/>
        <c:crossBetween val="between"/>
      </c:valAx>
    </c:plotArea>
    <c:legend>
      <c:legendPos val="r"/>
      <c:layout>
        <c:manualLayout>
          <c:xMode val="edge"/>
          <c:yMode val="edge"/>
          <c:x val="0.0788143430577341"/>
          <c:y val="0.180064017815638"/>
          <c:w val="0.263531641878099"/>
          <c:h val="0.274886913569554"/>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F6B277-0D45-B146-BD3A-F8252F9A7F77}" type="datetimeFigureOut">
              <a:rPr lang="en-US" smtClean="0"/>
              <a:t>7/23/18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64F971-A86B-0949-9DB9-AFF1D61DB1C4}" type="slidenum">
              <a:rPr lang="en-US" smtClean="0"/>
              <a:t>‹#›</a:t>
            </a:fld>
            <a:endParaRPr lang="en-US"/>
          </a:p>
        </p:txBody>
      </p:sp>
    </p:spTree>
    <p:extLst>
      <p:ext uri="{BB962C8B-B14F-4D97-AF65-F5344CB8AC3E}">
        <p14:creationId xmlns:p14="http://schemas.microsoft.com/office/powerpoint/2010/main" val="30265131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to the organizers for arranging this session.  I will be speaking about surveillance for neural tube defects following ART exposure from conception, on behalf of the </a:t>
            </a:r>
            <a:r>
              <a:rPr lang="en-US" baseline="0" dirty="0" err="1" smtClean="0"/>
              <a:t>Tsepamo</a:t>
            </a:r>
            <a:r>
              <a:rPr lang="en-US" baseline="0" dirty="0" smtClean="0"/>
              <a:t> study team.</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1</a:t>
            </a:fld>
            <a:endParaRPr lang="en-US"/>
          </a:p>
        </p:txBody>
      </p:sp>
    </p:spTree>
    <p:extLst>
      <p:ext uri="{BB962C8B-B14F-4D97-AF65-F5344CB8AC3E}">
        <p14:creationId xmlns:p14="http://schemas.microsoft.com/office/powerpoint/2010/main" val="777038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total </a:t>
            </a:r>
            <a:r>
              <a:rPr lang="en-US" dirty="0" err="1" smtClean="0"/>
              <a:t>populaton</a:t>
            </a:r>
            <a:r>
              <a:rPr lang="en-US" dirty="0" smtClean="0"/>
              <a:t> we identified 86 neural tube defects, a prevalence of 0.1%--these</a:t>
            </a:r>
            <a:r>
              <a:rPr lang="en-US" baseline="0" dirty="0" smtClean="0"/>
              <a:t> included 42 , 20, 13, 1  and 57% had photos</a:t>
            </a:r>
          </a:p>
          <a:p>
            <a:endParaRPr lang="en-US" baseline="0" dirty="0" smtClean="0"/>
          </a:p>
          <a:p>
            <a:r>
              <a:rPr lang="en-US" baseline="0" dirty="0" smtClean="0"/>
              <a:t>25 of all of our NTDs occurred among stillbirths and an additional 39% of the live-born infants with NTDs died in the hospital within 28 days.</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10</a:t>
            </a:fld>
            <a:endParaRPr lang="en-US"/>
          </a:p>
        </p:txBody>
      </p:sp>
    </p:spTree>
    <p:extLst>
      <p:ext uri="{BB962C8B-B14F-4D97-AF65-F5344CB8AC3E}">
        <p14:creationId xmlns:p14="http://schemas.microsoft.com/office/powerpoint/2010/main" val="3876994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looked at the prevalence of NTDs by exposure group and found that among 426 women on DTG at conception there were 4 NTDs, a prevalence of 0.94%</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11</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11,300 women on non-DTG</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12</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5787 women on EFV at conception</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13</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a:t>
            </a:r>
            <a:r>
              <a:rPr lang="en-US" baseline="0" dirty="0" smtClean="0"/>
              <a:t> 2812 on DTG started during pregnancy</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14</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5624 on non-DTG started during</a:t>
            </a:r>
            <a:r>
              <a:rPr lang="en-US" baseline="0" dirty="0" smtClean="0"/>
              <a:t> pregnancy</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15</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among 66067 HIV-uninfected women, there were 61 NTDs, a prevalence of 0.09%</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16</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you can see here in the figure </a:t>
            </a:r>
            <a:r>
              <a:rPr lang="en-US" baseline="0" dirty="0" smtClean="0"/>
              <a:t>the CI don’t overlap with any other groups,  and there was </a:t>
            </a:r>
            <a:r>
              <a:rPr lang="en-US" baseline="0" dirty="0" err="1" smtClean="0"/>
              <a:t>signifcant</a:t>
            </a:r>
            <a:r>
              <a:rPr lang="en-US" baseline="0" dirty="0" smtClean="0"/>
              <a:t> increase in the prevalence difference between DTG at conception and all other exposure groups, of about 0.8%</a:t>
            </a:r>
            <a:endParaRPr lang="en-US" dirty="0" smtClean="0"/>
          </a:p>
          <a:p>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17</a:t>
            </a:fld>
            <a:endParaRPr lang="en-US"/>
          </a:p>
        </p:txBody>
      </p:sp>
    </p:spTree>
    <p:extLst>
      <p:ext uri="{BB962C8B-B14F-4D97-AF65-F5344CB8AC3E}">
        <p14:creationId xmlns:p14="http://schemas.microsoft.com/office/powerpoint/2010/main" val="3500093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4 NTDs</a:t>
            </a:r>
            <a:r>
              <a:rPr lang="en-US" baseline="0" dirty="0" smtClean="0"/>
              <a:t> we found in the women on DTG at </a:t>
            </a:r>
            <a:r>
              <a:rPr lang="en-US" baseline="0" dirty="0" err="1" smtClean="0"/>
              <a:t>onception</a:t>
            </a:r>
            <a:r>
              <a:rPr lang="en-US" baseline="0" dirty="0" smtClean="0"/>
              <a:t> were in our pre-specified definition of NTDs and included </a:t>
            </a:r>
            <a:r>
              <a:rPr lang="en-US" baseline="0" dirty="0" err="1" smtClean="0"/>
              <a:t>encephalocele</a:t>
            </a:r>
            <a:r>
              <a:rPr lang="en-US" baseline="0" dirty="0" smtClean="0"/>
              <a:t>, </a:t>
            </a:r>
            <a:r>
              <a:rPr lang="en-US" baseline="0" dirty="0" err="1" smtClean="0"/>
              <a:t>anencephlay</a:t>
            </a:r>
            <a:r>
              <a:rPr lang="en-US" baseline="0" dirty="0" smtClean="0"/>
              <a:t>, </a:t>
            </a:r>
            <a:r>
              <a:rPr lang="en-US" baseline="0" dirty="0" err="1" smtClean="0"/>
              <a:t>myelominingochele</a:t>
            </a:r>
            <a:r>
              <a:rPr lang="en-US" baseline="0" dirty="0" smtClean="0"/>
              <a:t> and </a:t>
            </a:r>
            <a:r>
              <a:rPr lang="en-US" baseline="0" dirty="0" err="1" smtClean="0"/>
              <a:t>iniencephaly</a:t>
            </a:r>
            <a:r>
              <a:rPr lang="en-US" baseline="0" dirty="0" smtClean="0"/>
              <a:t>.</a:t>
            </a:r>
          </a:p>
          <a:p>
            <a:endParaRPr lang="en-US" baseline="0" dirty="0" smtClean="0"/>
          </a:p>
          <a:p>
            <a:r>
              <a:rPr lang="en-US" baseline="0" dirty="0" smtClean="0"/>
              <a:t>Like all of our exposure groups, none of the women were reported to be on folate supplementation prior to pregnancy, 2 started during. And Botswana does not fortify grains with folate.</a:t>
            </a:r>
          </a:p>
          <a:p>
            <a:endParaRPr lang="en-US" baseline="0" dirty="0" smtClean="0"/>
          </a:p>
          <a:p>
            <a:r>
              <a:rPr lang="en-US" baseline="0" dirty="0" smtClean="0"/>
              <a:t>We reviewed all of the maternal data and found no other risk factor for NTD present in these 4 women.</a:t>
            </a:r>
            <a:endParaRPr lang="en-US" dirty="0" smtClean="0"/>
          </a:p>
        </p:txBody>
      </p:sp>
      <p:sp>
        <p:nvSpPr>
          <p:cNvPr id="4" name="Slide Number Placeholder 3"/>
          <p:cNvSpPr>
            <a:spLocks noGrp="1"/>
          </p:cNvSpPr>
          <p:nvPr>
            <p:ph type="sldNum" sz="quarter" idx="10"/>
          </p:nvPr>
        </p:nvSpPr>
        <p:spPr/>
        <p:txBody>
          <a:bodyPr/>
          <a:lstStyle/>
          <a:p>
            <a:fld id="{C264F971-A86B-0949-9DB9-AFF1D61DB1C4}" type="slidenum">
              <a:rPr lang="en-US" smtClean="0"/>
              <a:t>18</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Tspeamo</a:t>
            </a:r>
            <a:r>
              <a:rPr lang="en-US" dirty="0" smtClean="0"/>
              <a:t> has continued to collect</a:t>
            </a:r>
            <a:r>
              <a:rPr lang="en-US" baseline="0" dirty="0" smtClean="0"/>
              <a:t> data.  And since our prior analysis, there was been 2  more NTD in the entire </a:t>
            </a:r>
            <a:r>
              <a:rPr lang="en-US" baseline="0" dirty="0" err="1" smtClean="0"/>
              <a:t>cohorot</a:t>
            </a:r>
            <a:r>
              <a:rPr lang="en-US" baseline="0" dirty="0" smtClean="0"/>
              <a:t>—a </a:t>
            </a:r>
            <a:r>
              <a:rPr lang="en-US" baseline="0" dirty="0" err="1" smtClean="0"/>
              <a:t>myelomeningocele</a:t>
            </a:r>
            <a:r>
              <a:rPr lang="en-US" baseline="0" dirty="0" smtClean="0"/>
              <a:t> in an infant exposed to DTG starting the 7</a:t>
            </a:r>
            <a:r>
              <a:rPr lang="en-US" baseline="30000" dirty="0" smtClean="0"/>
              <a:t>th</a:t>
            </a:r>
            <a:r>
              <a:rPr lang="en-US" baseline="0" dirty="0" smtClean="0"/>
              <a:t> week of pregnancy).  As this was the first NTD in this exposure group, the updated prevalence is X</a:t>
            </a:r>
          </a:p>
          <a:p>
            <a:endParaRPr lang="en-US" baseline="0" dirty="0" smtClean="0"/>
          </a:p>
          <a:p>
            <a:r>
              <a:rPr lang="en-US" baseline="0" dirty="0" smtClean="0"/>
              <a:t>We also had 170 more DTG conception exposures without any further NTD and so the updated prevalence for this group is X…and the 95% confidence interval still does not overlap</a:t>
            </a:r>
            <a:endParaRPr lang="en-US" dirty="0" smtClean="0"/>
          </a:p>
          <a:p>
            <a:endParaRPr lang="en-US" dirty="0" smtClean="0"/>
          </a:p>
          <a:p>
            <a:r>
              <a:rPr lang="en-US" dirty="0" smtClean="0"/>
              <a:t>As you can see from the figure—there</a:t>
            </a:r>
            <a:r>
              <a:rPr lang="en-US" baseline="0" dirty="0" smtClean="0"/>
              <a:t> is not much to make about there not being another event in the last few months—we previously had a gap from </a:t>
            </a:r>
            <a:r>
              <a:rPr lang="en-US" baseline="0" dirty="0" err="1" smtClean="0"/>
              <a:t>october</a:t>
            </a:r>
            <a:r>
              <a:rPr lang="en-US" baseline="0" dirty="0" smtClean="0"/>
              <a:t> to </a:t>
            </a:r>
            <a:r>
              <a:rPr lang="en-US" baseline="0" dirty="0" err="1" smtClean="0"/>
              <a:t>jan</a:t>
            </a:r>
            <a:r>
              <a:rPr lang="en-US" baseline="0" dirty="0" smtClean="0"/>
              <a:t> and then </a:t>
            </a:r>
            <a:r>
              <a:rPr lang="en-US" baseline="0" dirty="0" err="1" smtClean="0"/>
              <a:t>han</a:t>
            </a:r>
            <a:r>
              <a:rPr lang="en-US" baseline="0" dirty="0" smtClean="0"/>
              <a:t> to </a:t>
            </a:r>
            <a:r>
              <a:rPr lang="en-US" baseline="0" dirty="0" err="1" smtClean="0"/>
              <a:t>april</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21</a:t>
            </a:fld>
            <a:endParaRPr lang="en-US"/>
          </a:p>
        </p:txBody>
      </p:sp>
    </p:spTree>
    <p:extLst>
      <p:ext uri="{BB962C8B-B14F-4D97-AF65-F5344CB8AC3E}">
        <p14:creationId xmlns:p14="http://schemas.microsoft.com/office/powerpoint/2010/main" val="1858497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Tsepamo</a:t>
            </a:r>
            <a:r>
              <a:rPr lang="en-US" dirty="0" smtClean="0"/>
              <a:t> study started in august 2014, it s a birth</a:t>
            </a:r>
            <a:r>
              <a:rPr lang="en-US" baseline="0" dirty="0" smtClean="0"/>
              <a:t> outcomes </a:t>
            </a:r>
            <a:r>
              <a:rPr lang="en-US" baseline="0" dirty="0" err="1" smtClean="0"/>
              <a:t>surveillacne</a:t>
            </a:r>
            <a:r>
              <a:rPr lang="en-US" baseline="0" dirty="0" smtClean="0"/>
              <a:t> study funded by NICHD.  The primary aims developed in 2014 </a:t>
            </a:r>
            <a:r>
              <a:rPr lang="en-US" baseline="0" dirty="0" err="1" smtClean="0"/>
              <a:t>wer</a:t>
            </a:r>
            <a:r>
              <a:rPr lang="en-US" baseline="0" dirty="0" smtClean="0"/>
              <a:t> 1. to evaluate adverse birth outcomes by HIV-status and ART regimen and 2) determine if there is an increased risk of neural tube defects among infants exposed to EFV from conception--which was still a lingering question at the time.</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2</a:t>
            </a:fld>
            <a:endParaRPr lang="en-US"/>
          </a:p>
        </p:txBody>
      </p:sp>
    </p:spTree>
    <p:extLst>
      <p:ext uri="{BB962C8B-B14F-4D97-AF65-F5344CB8AC3E}">
        <p14:creationId xmlns:p14="http://schemas.microsoft.com/office/powerpoint/2010/main" val="387699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updated</a:t>
            </a:r>
            <a:r>
              <a:rPr lang="en-US" baseline="0" dirty="0" smtClean="0"/>
              <a:t> our analysis plan. Real-time monitoring will occur ever 200 DTG-conception exposures which we will share with sponsor and regulatory agencies.  We will then do a formal analysis using data through 31 March 2019.  This date is approximately 40 weeks after the initial warnings about DTG went out, so will include women who had already fallen pregnant on DTG prior to the warnings.  We are also expanding our sites from 8 to 18 to improve coverage of all births from 45% to 72%.  Our final analysis in 2019 will include not just NTDs but also all other major malformations and other adverse birth outcomes</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22</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don’t know what will happen with our signal between now in March 2019.  But we project that we should be able to capture about 1226 births with exposure to DTG from conception.  If we have no more NTDs in the DTG-conception group, the total prevalence will be 0.33% and the lowed CI of 0.13% will overlap with the upper CI for other ART at conception, EFV at conception and HIV-uninfected groups.</a:t>
            </a:r>
          </a:p>
          <a:p>
            <a:endParaRPr lang="en-US" baseline="0" dirty="0" smtClean="0"/>
          </a:p>
          <a:p>
            <a:r>
              <a:rPr lang="en-US" baseline="0" dirty="0" smtClean="0"/>
              <a:t>With 1 more event, the prevalence will be 0.41% and the lower CI of 0.18% will overlap with the upper CI for other ART at conception.</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23</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conclusions</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24</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many people to thank</a:t>
            </a:r>
            <a:r>
              <a:rPr lang="en-US" baseline="0" dirty="0" smtClean="0"/>
              <a:t> who made this study possible.</a:t>
            </a:r>
            <a:r>
              <a:rPr lang="en-US" dirty="0" smtClean="0"/>
              <a:t> including our funders, NIH/NICHD ,</a:t>
            </a:r>
            <a:r>
              <a:rPr lang="en-US" baseline="0" dirty="0" smtClean="0"/>
              <a:t> our research assistants and data center staff, the leadership at BHP, HSPH and BIDMC, and the </a:t>
            </a:r>
            <a:r>
              <a:rPr lang="en-US" baseline="0" dirty="0" err="1" smtClean="0"/>
              <a:t>superintendes</a:t>
            </a:r>
            <a:r>
              <a:rPr lang="en-US" baseline="0" dirty="0" smtClean="0"/>
              <a:t>, doctors, nurses and midwives in the hospital.  </a:t>
            </a:r>
            <a:endParaRPr lang="en-US" dirty="0"/>
          </a:p>
        </p:txBody>
      </p:sp>
      <p:sp>
        <p:nvSpPr>
          <p:cNvPr id="4" name="Slide Number Placeholder 3"/>
          <p:cNvSpPr>
            <a:spLocks noGrp="1"/>
          </p:cNvSpPr>
          <p:nvPr>
            <p:ph type="sldNum" sz="quarter" idx="10"/>
          </p:nvPr>
        </p:nvSpPr>
        <p:spPr/>
        <p:txBody>
          <a:bodyPr/>
          <a:lstStyle/>
          <a:p>
            <a:fld id="{FFC096C8-BCE9-B040-BB05-45184312EC97}" type="slidenum">
              <a:rPr lang="en-US" smtClean="0"/>
              <a:t>25</a:t>
            </a:fld>
            <a:endParaRPr lang="en-US"/>
          </a:p>
        </p:txBody>
      </p:sp>
    </p:spTree>
    <p:extLst>
      <p:ext uri="{BB962C8B-B14F-4D97-AF65-F5344CB8AC3E}">
        <p14:creationId xmlns:p14="http://schemas.microsoft.com/office/powerpoint/2010/main" val="3143506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Botswana is an ideal setting to do birth outcomes surveillance because 1. we</a:t>
            </a:r>
            <a:r>
              <a:rPr lang="en-US" baseline="0" dirty="0" smtClean="0"/>
              <a:t> have the ability to capture outcomes well.  The antenatal record is available at delivery for &gt;99% of women, unlike many other high-burden </a:t>
            </a:r>
            <a:r>
              <a:rPr lang="en-US" baseline="0" dirty="0" err="1" smtClean="0"/>
              <a:t>coutnries</a:t>
            </a:r>
            <a:r>
              <a:rPr lang="en-US" baseline="0" dirty="0" smtClean="0"/>
              <a:t>, &gt;95% of women delivery in a healthcare setting and termination of pregnancy is extremely rare.  We also have a large number of exposures in Botswana—due to a high HIV prevalence in pregnant women of about 25%, a high uptake of ART in of &gt;90 % and also multiple ART regimens in use concurrently with more than half of women starting their ART prior to conception.</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3</a:t>
            </a:fld>
            <a:endParaRPr lang="en-US"/>
          </a:p>
        </p:txBody>
      </p:sp>
    </p:spTree>
    <p:extLst>
      <p:ext uri="{BB962C8B-B14F-4D97-AF65-F5344CB8AC3E}">
        <p14:creationId xmlns:p14="http://schemas.microsoft.com/office/powerpoint/2010/main" val="182052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Tsepamo</a:t>
            </a:r>
            <a:r>
              <a:rPr lang="en-US" baseline="0" dirty="0" smtClean="0"/>
              <a:t> study takes place at 8 of the largest maternity wards in Botswana and covers about 45% of the total births in the country.  At these sites, </a:t>
            </a:r>
            <a:r>
              <a:rPr lang="en-US" baseline="0" dirty="0" err="1" smtClean="0"/>
              <a:t>researc</a:t>
            </a:r>
            <a:r>
              <a:rPr lang="en-US" baseline="0" dirty="0" smtClean="0"/>
              <a:t> assistants abstract data from the obstetric cards for all in-hospital deliveries.  This data includes….</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4</a:t>
            </a:fld>
            <a:endParaRPr lang="en-US"/>
          </a:p>
        </p:txBody>
      </p:sp>
    </p:spTree>
    <p:extLst>
      <p:ext uri="{BB962C8B-B14F-4D97-AF65-F5344CB8AC3E}">
        <p14:creationId xmlns:p14="http://schemas.microsoft.com/office/powerpoint/2010/main" val="182052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congenital</a:t>
            </a:r>
            <a:r>
              <a:rPr lang="en-US" baseline="0" dirty="0" smtClean="0"/>
              <a:t> abnormalities, our team trains hospital-based midwives on infant surface exams and congenital abnormalities.  Then, as part of routine care, the midwife records details of the surface exam in the obstetric card which our </a:t>
            </a:r>
            <a:r>
              <a:rPr lang="en-US" baseline="0" dirty="0" err="1" smtClean="0"/>
              <a:t>Ras</a:t>
            </a:r>
            <a:r>
              <a:rPr lang="en-US" baseline="0" dirty="0" smtClean="0"/>
              <a:t> abstract.  </a:t>
            </a:r>
          </a:p>
          <a:p>
            <a:endParaRPr lang="en-US" baseline="0" dirty="0" smtClean="0"/>
          </a:p>
          <a:p>
            <a:r>
              <a:rPr lang="en-US" baseline="0" dirty="0" smtClean="0"/>
              <a:t>Additionally, when an abnormality is noted, the midwife contacts </a:t>
            </a:r>
            <a:r>
              <a:rPr lang="en-US" baseline="0" dirty="0" err="1" smtClean="0"/>
              <a:t>theTsepamo</a:t>
            </a:r>
            <a:r>
              <a:rPr lang="en-US" baseline="0" dirty="0" smtClean="0"/>
              <a:t> research assistant who then attempts to consent the mother for a photo of the abnormality.  These photos are reviewed by Dr. Lewis Holmes, a expert at </a:t>
            </a:r>
            <a:r>
              <a:rPr lang="en-US" baseline="0" dirty="0" err="1" smtClean="0"/>
              <a:t>MassGeneral</a:t>
            </a:r>
            <a:r>
              <a:rPr lang="en-US" baseline="0" dirty="0" smtClean="0"/>
              <a:t> Hospital in Boston, who is blinded to exposure </a:t>
            </a:r>
            <a:r>
              <a:rPr lang="en-US" baseline="0" dirty="0" err="1" smtClean="0"/>
              <a:t>infor</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5</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we developed an analysis</a:t>
            </a:r>
            <a:r>
              <a:rPr lang="en-US" baseline="0" dirty="0" smtClean="0"/>
              <a:t> plan that included a 4-year analysis to take place in August 2018 to compare the prevalence of neural tube defects in live-born and stillbirths combined among women on EFV at conception and other exposure groups.</a:t>
            </a:r>
          </a:p>
          <a:p>
            <a:endParaRPr lang="en-US" baseline="0" dirty="0" smtClean="0"/>
          </a:p>
          <a:p>
            <a:r>
              <a:rPr lang="en-US" baseline="0" dirty="0" smtClean="0"/>
              <a:t>Then in 2016, Botswana became the first country to switch ART from TDF/FTC/EFV to TDF/</a:t>
            </a:r>
            <a:r>
              <a:rPr lang="en-US" baseline="0" dirty="0" err="1" smtClean="0"/>
              <a:t>FTCdolutegravir</a:t>
            </a:r>
            <a:r>
              <a:rPr lang="en-US" baseline="0" dirty="0" smtClean="0"/>
              <a:t> for all adults including pregnant women.  We updated our analysis plans at this point to include births exposed to </a:t>
            </a:r>
            <a:r>
              <a:rPr lang="en-US" baseline="0" dirty="0" err="1" smtClean="0"/>
              <a:t>dolutegravir</a:t>
            </a:r>
            <a:r>
              <a:rPr lang="en-US" baseline="0" dirty="0" smtClean="0"/>
              <a:t> in both of our primary aims.</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6</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dirty="0" err="1" smtClean="0"/>
              <a:t>rececently</a:t>
            </a:r>
            <a:r>
              <a:rPr lang="en-US" baseline="0" dirty="0" smtClean="0"/>
              <a:t> published results about women who started </a:t>
            </a:r>
            <a:r>
              <a:rPr lang="en-US" baseline="0" dirty="0" err="1" smtClean="0"/>
              <a:t>dolutegravir</a:t>
            </a:r>
            <a:r>
              <a:rPr lang="en-US" baseline="0" dirty="0" smtClean="0"/>
              <a:t> during pregnancy.  Compared to women who started EFV during pregnancy, there was no increased risk of adverse birth outcomes, among 1729 women who started DTG during pregnancy.  This analysis included no increased risk of major congenital abnormalities among 280 women who started DTG during the first trimester.</a:t>
            </a:r>
          </a:p>
          <a:p>
            <a:endParaRPr lang="en-US" baseline="0" dirty="0" smtClean="0"/>
          </a:p>
          <a:p>
            <a:r>
              <a:rPr lang="en-US" baseline="0" dirty="0" smtClean="0"/>
              <a:t>---?read </a:t>
            </a:r>
            <a:r>
              <a:rPr lang="en-US" baseline="0" dirty="0" err="1" smtClean="0"/>
              <a:t>sb</a:t>
            </a:r>
            <a:r>
              <a:rPr lang="en-US" baseline="0" dirty="0" smtClean="0"/>
              <a:t>, </a:t>
            </a:r>
            <a:r>
              <a:rPr lang="en-US" baseline="0" dirty="0" err="1" smtClean="0"/>
              <a:t>ptb</a:t>
            </a:r>
            <a:r>
              <a:rPr lang="en-US" baseline="0" dirty="0" smtClean="0"/>
              <a:t>, </a:t>
            </a:r>
            <a:r>
              <a:rPr lang="en-US" baseline="0" dirty="0" err="1" smtClean="0"/>
              <a:t>sa</a:t>
            </a:r>
            <a:endParaRPr lang="en-US" dirty="0" smtClean="0"/>
          </a:p>
          <a:p>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7</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April of this year, we were asked to provide</a:t>
            </a:r>
            <a:r>
              <a:rPr lang="en-US" baseline="0" dirty="0" smtClean="0"/>
              <a:t> any preliminary data available for the May 2018 WHO HIV guidelines committee for outcomes among women who started DTG before pregnancy (pre-conception) because Botswana was really the only place where there were a significant number of pre-conception DTG exposures to evaluate.</a:t>
            </a:r>
          </a:p>
          <a:p>
            <a:endParaRPr lang="en-US" baseline="0" dirty="0" smtClean="0"/>
          </a:p>
          <a:p>
            <a:r>
              <a:rPr lang="en-US" baseline="0" dirty="0" smtClean="0"/>
              <a:t>When we reviewed the data, we identified significantly more neural tube defects than expected which led us to perform an unplanned analysis of neural tube defects </a:t>
            </a:r>
            <a:r>
              <a:rPr lang="en-US" baseline="0" dirty="0" err="1" smtClean="0"/>
              <a:t>comapring</a:t>
            </a:r>
            <a:r>
              <a:rPr lang="en-US" baseline="0" dirty="0" smtClean="0"/>
              <a:t> 5 exposure groups. 1……</a:t>
            </a:r>
            <a:endParaRPr lang="en-US" dirty="0" smtClean="0"/>
          </a:p>
          <a:p>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8</a:t>
            </a:fld>
            <a:endParaRPr lang="en-US"/>
          </a:p>
        </p:txBody>
      </p:sp>
    </p:spTree>
    <p:extLst>
      <p:ext uri="{BB962C8B-B14F-4D97-AF65-F5344CB8AC3E}">
        <p14:creationId xmlns:p14="http://schemas.microsoft.com/office/powerpoint/2010/main" val="195799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this</a:t>
            </a:r>
            <a:r>
              <a:rPr lang="en-US" baseline="0" dirty="0" smtClean="0"/>
              <a:t> analysis using data collected through 1 May 2018.  There were 89.064 births and all but 309 had an evaluable surface exam and were included.  21.955 were births to an HIV-infected mother and just over 66,000 were to </a:t>
            </a:r>
            <a:r>
              <a:rPr lang="en-US" baseline="0" dirty="0" err="1" smtClean="0"/>
              <a:t>hiv</a:t>
            </a:r>
            <a:r>
              <a:rPr lang="en-US" baseline="0" dirty="0" smtClean="0"/>
              <a:t>-uninfected mother.  Of the HIV-infected mothers, 11,726 started ART prior to conception, including 426 on DTG from conception, 11.300 on non-DTG from conception and 5,787 specifically on EFV prior to conception.  There were also 2,812 who started DTG during pregnancy and 5,624 ho started a non-DTG regimen during pregnancy</a:t>
            </a:r>
            <a:endParaRPr lang="en-US" dirty="0"/>
          </a:p>
        </p:txBody>
      </p:sp>
      <p:sp>
        <p:nvSpPr>
          <p:cNvPr id="4" name="Slide Number Placeholder 3"/>
          <p:cNvSpPr>
            <a:spLocks noGrp="1"/>
          </p:cNvSpPr>
          <p:nvPr>
            <p:ph type="sldNum" sz="quarter" idx="10"/>
          </p:nvPr>
        </p:nvSpPr>
        <p:spPr/>
        <p:txBody>
          <a:bodyPr/>
          <a:lstStyle/>
          <a:p>
            <a:fld id="{C264F971-A86B-0949-9DB9-AFF1D61DB1C4}" type="slidenum">
              <a:rPr lang="en-US" smtClean="0"/>
              <a:t>9</a:t>
            </a:fld>
            <a:endParaRPr lang="en-US"/>
          </a:p>
        </p:txBody>
      </p:sp>
    </p:spTree>
    <p:extLst>
      <p:ext uri="{BB962C8B-B14F-4D97-AF65-F5344CB8AC3E}">
        <p14:creationId xmlns:p14="http://schemas.microsoft.com/office/powerpoint/2010/main" val="1957993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49D383-7983-1448-ADA9-6BC497DEEB64}"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251672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9D383-7983-1448-ADA9-6BC497DEEB64}"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77500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9D383-7983-1448-ADA9-6BC497DEEB64}"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157760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9D383-7983-1448-ADA9-6BC497DEEB64}"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148232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9D383-7983-1448-ADA9-6BC497DEEB64}"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284042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49D383-7983-1448-ADA9-6BC497DEEB64}" type="datetimeFigureOut">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231438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49D383-7983-1448-ADA9-6BC497DEEB64}" type="datetimeFigureOut">
              <a:rPr lang="en-US" smtClean="0"/>
              <a:t>7/23/18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133553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49D383-7983-1448-ADA9-6BC497DEEB64}" type="datetimeFigureOut">
              <a:rPr lang="en-US" smtClean="0"/>
              <a:t>7/23/18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174886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49D383-7983-1448-ADA9-6BC497DEEB64}" type="datetimeFigureOut">
              <a:rPr lang="en-US" smtClean="0"/>
              <a:t>7/23/18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353502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9D383-7983-1448-ADA9-6BC497DEEB64}" type="datetimeFigureOut">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7236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9D383-7983-1448-ADA9-6BC497DEEB64}" type="datetimeFigureOut">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82B6B-EA58-8949-AF6C-4EE44062D592}" type="slidenum">
              <a:rPr lang="en-US" smtClean="0"/>
              <a:t>‹#›</a:t>
            </a:fld>
            <a:endParaRPr lang="en-US"/>
          </a:p>
        </p:txBody>
      </p:sp>
    </p:spTree>
    <p:extLst>
      <p:ext uri="{BB962C8B-B14F-4D97-AF65-F5344CB8AC3E}">
        <p14:creationId xmlns:p14="http://schemas.microsoft.com/office/powerpoint/2010/main" val="31162564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9D383-7983-1448-ADA9-6BC497DEEB64}" type="datetimeFigureOut">
              <a:rPr lang="en-US" smtClean="0"/>
              <a:t>7/23/18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82B6B-EA58-8949-AF6C-4EE44062D592}" type="slidenum">
              <a:rPr lang="en-US" smtClean="0"/>
              <a:t>‹#›</a:t>
            </a:fld>
            <a:endParaRPr lang="en-US"/>
          </a:p>
        </p:txBody>
      </p:sp>
    </p:spTree>
    <p:extLst>
      <p:ext uri="{BB962C8B-B14F-4D97-AF65-F5344CB8AC3E}">
        <p14:creationId xmlns:p14="http://schemas.microsoft.com/office/powerpoint/2010/main" val="204766265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3021496"/>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2802835"/>
            <a:ext cx="9144000" cy="4770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0" y="2736574"/>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328322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675859"/>
            <a:ext cx="9144000" cy="1570383"/>
          </a:xfrm>
        </p:spPr>
        <p:txBody>
          <a:bodyPr>
            <a:noAutofit/>
          </a:bodyPr>
          <a:lstStyle/>
          <a:p>
            <a:r>
              <a:rPr lang="en-US" sz="3600" b="1" dirty="0"/>
              <a:t>Surveillance for Neural Tube Defects following Antiretroviral Exposure from Conception</a:t>
            </a:r>
            <a:r>
              <a:rPr lang="en-US" sz="3600" dirty="0"/>
              <a:t> </a:t>
            </a:r>
            <a:endParaRPr lang="en-US" sz="3200" dirty="0"/>
          </a:p>
        </p:txBody>
      </p:sp>
      <p:pic>
        <p:nvPicPr>
          <p:cNvPr id="5" name="Picture 4"/>
          <p:cNvPicPr>
            <a:picLocks noChangeAspect="1"/>
          </p:cNvPicPr>
          <p:nvPr/>
        </p:nvPicPr>
        <p:blipFill>
          <a:blip r:embed="rId3"/>
          <a:stretch>
            <a:fillRect/>
          </a:stretch>
        </p:blipFill>
        <p:spPr>
          <a:xfrm>
            <a:off x="155238" y="6006080"/>
            <a:ext cx="3502121" cy="647696"/>
          </a:xfrm>
          <a:prstGeom prst="rect">
            <a:avLst/>
          </a:prstGeom>
        </p:spPr>
      </p:pic>
      <p:sp>
        <p:nvSpPr>
          <p:cNvPr id="3" name="Subtitle 2"/>
          <p:cNvSpPr>
            <a:spLocks noGrp="1"/>
          </p:cNvSpPr>
          <p:nvPr>
            <p:ph type="subTitle" idx="1"/>
          </p:nvPr>
        </p:nvSpPr>
        <p:spPr>
          <a:xfrm>
            <a:off x="282222" y="2845770"/>
            <a:ext cx="8562610" cy="1923786"/>
          </a:xfrm>
        </p:spPr>
        <p:txBody>
          <a:bodyPr>
            <a:noAutofit/>
          </a:bodyPr>
          <a:lstStyle/>
          <a:p>
            <a:pPr>
              <a:lnSpc>
                <a:spcPct val="50000"/>
              </a:lnSpc>
              <a:spcBef>
                <a:spcPts val="1680"/>
              </a:spcBef>
            </a:pPr>
            <a:endParaRPr lang="en-US" sz="2400" b="1" i="1" dirty="0" smtClean="0">
              <a:solidFill>
                <a:schemeClr val="bg1"/>
              </a:solidFill>
            </a:endParaRPr>
          </a:p>
          <a:p>
            <a:pPr>
              <a:lnSpc>
                <a:spcPct val="50000"/>
              </a:lnSpc>
              <a:spcBef>
                <a:spcPts val="1680"/>
              </a:spcBef>
            </a:pPr>
            <a:endParaRPr lang="en-US" sz="2400" b="1" i="1" dirty="0" smtClean="0">
              <a:solidFill>
                <a:schemeClr val="bg1"/>
              </a:solidFill>
            </a:endParaRPr>
          </a:p>
          <a:p>
            <a:pPr>
              <a:lnSpc>
                <a:spcPct val="90000"/>
              </a:lnSpc>
              <a:spcBef>
                <a:spcPts val="1680"/>
              </a:spcBef>
            </a:pPr>
            <a:r>
              <a:rPr lang="en-US" sz="2400" b="1" i="1" dirty="0" smtClean="0">
                <a:solidFill>
                  <a:schemeClr val="bg1"/>
                </a:solidFill>
              </a:rPr>
              <a:t>Rebecca Zash</a:t>
            </a:r>
            <a:r>
              <a:rPr lang="en-US" sz="2400" dirty="0" smtClean="0">
                <a:solidFill>
                  <a:schemeClr val="bg1"/>
                </a:solidFill>
              </a:rPr>
              <a:t>, </a:t>
            </a:r>
            <a:r>
              <a:rPr lang="en-US" sz="2400" dirty="0" smtClean="0">
                <a:solidFill>
                  <a:srgbClr val="000000"/>
                </a:solidFill>
              </a:rPr>
              <a:t>Lewis Holmes, Joseph </a:t>
            </a:r>
            <a:r>
              <a:rPr lang="en-US" sz="2400" dirty="0" err="1" smtClean="0">
                <a:solidFill>
                  <a:srgbClr val="000000"/>
                </a:solidFill>
              </a:rPr>
              <a:t>Makhema</a:t>
            </a:r>
            <a:r>
              <a:rPr lang="en-US" sz="2400" dirty="0" smtClean="0">
                <a:solidFill>
                  <a:srgbClr val="000000"/>
                </a:solidFill>
              </a:rPr>
              <a:t>, </a:t>
            </a:r>
            <a:r>
              <a:rPr lang="en-US" sz="2400" dirty="0" err="1" smtClean="0">
                <a:solidFill>
                  <a:srgbClr val="000000"/>
                </a:solidFill>
              </a:rPr>
              <a:t>Modiegi</a:t>
            </a:r>
            <a:r>
              <a:rPr lang="en-US" sz="2400" dirty="0" smtClean="0">
                <a:solidFill>
                  <a:srgbClr val="000000"/>
                </a:solidFill>
              </a:rPr>
              <a:t> </a:t>
            </a:r>
            <a:r>
              <a:rPr lang="en-US" sz="2400" dirty="0" err="1" smtClean="0">
                <a:solidFill>
                  <a:srgbClr val="000000"/>
                </a:solidFill>
              </a:rPr>
              <a:t>Diseko</a:t>
            </a:r>
            <a:r>
              <a:rPr lang="en-US" sz="2400" dirty="0" smtClean="0">
                <a:solidFill>
                  <a:srgbClr val="000000"/>
                </a:solidFill>
              </a:rPr>
              <a:t>, Denise L. Jacobson, Gloria </a:t>
            </a:r>
            <a:r>
              <a:rPr lang="en-US" sz="2400" dirty="0" err="1" smtClean="0">
                <a:solidFill>
                  <a:srgbClr val="000000"/>
                </a:solidFill>
              </a:rPr>
              <a:t>Mayondi</a:t>
            </a:r>
            <a:r>
              <a:rPr lang="en-US" sz="2400" dirty="0" smtClean="0">
                <a:solidFill>
                  <a:srgbClr val="000000"/>
                </a:solidFill>
              </a:rPr>
              <a:t>, </a:t>
            </a:r>
            <a:r>
              <a:rPr lang="en-US" sz="2400" dirty="0" err="1" smtClean="0">
                <a:solidFill>
                  <a:srgbClr val="000000"/>
                </a:solidFill>
              </a:rPr>
              <a:t>Mompati</a:t>
            </a:r>
            <a:r>
              <a:rPr lang="en-US" sz="2400" dirty="0" smtClean="0">
                <a:solidFill>
                  <a:srgbClr val="000000"/>
                </a:solidFill>
              </a:rPr>
              <a:t> </a:t>
            </a:r>
            <a:r>
              <a:rPr lang="en-US" sz="2400" dirty="0" err="1" smtClean="0">
                <a:solidFill>
                  <a:srgbClr val="000000"/>
                </a:solidFill>
              </a:rPr>
              <a:t>Mmalane</a:t>
            </a:r>
            <a:r>
              <a:rPr lang="en-US" sz="2400" dirty="0" smtClean="0">
                <a:solidFill>
                  <a:srgbClr val="000000"/>
                </a:solidFill>
              </a:rPr>
              <a:t>, Lynne </a:t>
            </a:r>
            <a:r>
              <a:rPr lang="en-US" sz="2400" dirty="0" err="1" smtClean="0">
                <a:solidFill>
                  <a:srgbClr val="000000"/>
                </a:solidFill>
              </a:rPr>
              <a:t>Mofenson</a:t>
            </a:r>
            <a:r>
              <a:rPr lang="en-US" sz="2400" dirty="0" smtClean="0">
                <a:solidFill>
                  <a:srgbClr val="000000"/>
                </a:solidFill>
              </a:rPr>
              <a:t>, </a:t>
            </a:r>
            <a:r>
              <a:rPr lang="en-US" sz="2400" dirty="0" err="1" smtClean="0">
                <a:solidFill>
                  <a:srgbClr val="000000"/>
                </a:solidFill>
              </a:rPr>
              <a:t>Tendani</a:t>
            </a:r>
            <a:r>
              <a:rPr lang="en-US" sz="2400" dirty="0" smtClean="0">
                <a:solidFill>
                  <a:srgbClr val="000000"/>
                </a:solidFill>
              </a:rPr>
              <a:t> </a:t>
            </a:r>
            <a:r>
              <a:rPr lang="en-US" sz="2400" dirty="0" err="1" smtClean="0">
                <a:solidFill>
                  <a:srgbClr val="000000"/>
                </a:solidFill>
              </a:rPr>
              <a:t>Gaolathe</a:t>
            </a:r>
            <a:r>
              <a:rPr lang="en-US" sz="2400" dirty="0" smtClean="0">
                <a:solidFill>
                  <a:srgbClr val="000000"/>
                </a:solidFill>
              </a:rPr>
              <a:t>, </a:t>
            </a:r>
            <a:r>
              <a:rPr lang="en-US" sz="2400" dirty="0" err="1" smtClean="0">
                <a:solidFill>
                  <a:srgbClr val="000000"/>
                </a:solidFill>
              </a:rPr>
              <a:t>Chipo</a:t>
            </a:r>
            <a:r>
              <a:rPr lang="en-US" sz="2400" dirty="0" smtClean="0">
                <a:solidFill>
                  <a:srgbClr val="000000"/>
                </a:solidFill>
              </a:rPr>
              <a:t> </a:t>
            </a:r>
            <a:r>
              <a:rPr lang="en-US" sz="2400" dirty="0" err="1" smtClean="0">
                <a:solidFill>
                  <a:srgbClr val="000000"/>
                </a:solidFill>
              </a:rPr>
              <a:t>Petlo</a:t>
            </a:r>
            <a:r>
              <a:rPr lang="en-US" sz="2400" dirty="0" smtClean="0">
                <a:solidFill>
                  <a:srgbClr val="000000"/>
                </a:solidFill>
              </a:rPr>
              <a:t>, Max Essex, </a:t>
            </a:r>
            <a:r>
              <a:rPr lang="en-US" sz="2400" dirty="0" err="1" smtClean="0">
                <a:solidFill>
                  <a:srgbClr val="000000"/>
                </a:solidFill>
              </a:rPr>
              <a:t>Shahin</a:t>
            </a:r>
            <a:r>
              <a:rPr lang="en-US" sz="2400" dirty="0" smtClean="0">
                <a:solidFill>
                  <a:srgbClr val="000000"/>
                </a:solidFill>
              </a:rPr>
              <a:t> </a:t>
            </a:r>
            <a:r>
              <a:rPr lang="en-US" sz="2400" dirty="0" err="1" smtClean="0">
                <a:solidFill>
                  <a:srgbClr val="000000"/>
                </a:solidFill>
              </a:rPr>
              <a:t>Lockman</a:t>
            </a:r>
            <a:r>
              <a:rPr lang="en-US" sz="2400" dirty="0" smtClean="0">
                <a:solidFill>
                  <a:srgbClr val="000000"/>
                </a:solidFill>
              </a:rPr>
              <a:t> and Roger L Shapiro</a:t>
            </a:r>
          </a:p>
          <a:p>
            <a:pPr>
              <a:lnSpc>
                <a:spcPct val="50000"/>
              </a:lnSpc>
              <a:spcBef>
                <a:spcPts val="1680"/>
              </a:spcBef>
            </a:pPr>
            <a:endParaRPr lang="en-US" sz="2400" dirty="0">
              <a:solidFill>
                <a:schemeClr val="bg1"/>
              </a:solidFill>
            </a:endParaRPr>
          </a:p>
          <a:p>
            <a:endParaRPr lang="en-US" sz="2000" dirty="0">
              <a:solidFill>
                <a:schemeClr val="bg1"/>
              </a:solidFill>
            </a:endParaRPr>
          </a:p>
        </p:txBody>
      </p:sp>
      <p:pic>
        <p:nvPicPr>
          <p:cNvPr id="4" name="Picture 3" descr="BIDMC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0" y="-152399"/>
            <a:ext cx="5435600" cy="949860"/>
          </a:xfrm>
          <a:prstGeom prst="rect">
            <a:avLst/>
          </a:prstGeom>
        </p:spPr>
      </p:pic>
      <p:pic>
        <p:nvPicPr>
          <p:cNvPr id="6" name="Picture 5"/>
          <p:cNvPicPr>
            <a:picLocks noChangeAspect="1"/>
          </p:cNvPicPr>
          <p:nvPr/>
        </p:nvPicPr>
        <p:blipFill>
          <a:blip r:embed="rId5"/>
          <a:stretch>
            <a:fillRect/>
          </a:stretch>
        </p:blipFill>
        <p:spPr>
          <a:xfrm>
            <a:off x="33223200" y="48491"/>
            <a:ext cx="3124200" cy="78970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6018" y="6091371"/>
            <a:ext cx="2882348" cy="47711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6539" y="5993930"/>
            <a:ext cx="1748293" cy="671996"/>
          </a:xfrm>
          <a:prstGeom prst="rect">
            <a:avLst/>
          </a:prstGeom>
        </p:spPr>
      </p:pic>
      <p:cxnSp>
        <p:nvCxnSpPr>
          <p:cNvPr id="23" name="Straight Connector 22"/>
          <p:cNvCxnSpPr/>
          <p:nvPr/>
        </p:nvCxnSpPr>
        <p:spPr>
          <a:xfrm>
            <a:off x="0" y="5834271"/>
            <a:ext cx="9144000" cy="0"/>
          </a:xfrm>
          <a:prstGeom prst="line">
            <a:avLst/>
          </a:prstGeom>
          <a:ln w="22225">
            <a:solidFill>
              <a:schemeClr val="bg1"/>
            </a:solidFill>
          </a:ln>
          <a:effectLst>
            <a:outerShdw blurRad="38100" dist="254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66555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078" y="1727428"/>
            <a:ext cx="8229600" cy="4472608"/>
          </a:xfrm>
        </p:spPr>
        <p:txBody>
          <a:bodyPr>
            <a:normAutofit fontScale="92500" lnSpcReduction="20000"/>
          </a:bodyPr>
          <a:lstStyle/>
          <a:p>
            <a:r>
              <a:rPr lang="en-US" b="1" dirty="0" smtClean="0">
                <a:solidFill>
                  <a:schemeClr val="bg1"/>
                </a:solidFill>
              </a:rPr>
              <a:t>86 </a:t>
            </a:r>
            <a:r>
              <a:rPr lang="en-US" b="1" dirty="0">
                <a:solidFill>
                  <a:schemeClr val="bg1"/>
                </a:solidFill>
              </a:rPr>
              <a:t>NTDs </a:t>
            </a:r>
            <a:r>
              <a:rPr lang="en-US" b="1" dirty="0" smtClean="0">
                <a:solidFill>
                  <a:schemeClr val="bg1"/>
                </a:solidFill>
              </a:rPr>
              <a:t>identified in 88,755 births</a:t>
            </a:r>
          </a:p>
          <a:p>
            <a:pPr lvl="1"/>
            <a:r>
              <a:rPr lang="en-US" dirty="0" smtClean="0">
                <a:solidFill>
                  <a:schemeClr val="bg1"/>
                </a:solidFill>
              </a:rPr>
              <a:t>0.10% (95% CI 0.08%, 0.12%)</a:t>
            </a:r>
          </a:p>
          <a:p>
            <a:pPr lvl="1"/>
            <a:r>
              <a:rPr lang="en-US" dirty="0">
                <a:solidFill>
                  <a:schemeClr val="bg1"/>
                </a:solidFill>
              </a:rPr>
              <a:t>42 </a:t>
            </a:r>
            <a:r>
              <a:rPr lang="en-US" dirty="0" err="1" smtClean="0">
                <a:solidFill>
                  <a:schemeClr val="bg1"/>
                </a:solidFill>
              </a:rPr>
              <a:t>meningocele</a:t>
            </a:r>
            <a:r>
              <a:rPr lang="en-US" dirty="0" smtClean="0">
                <a:solidFill>
                  <a:schemeClr val="bg1"/>
                </a:solidFill>
              </a:rPr>
              <a:t>/</a:t>
            </a:r>
            <a:r>
              <a:rPr lang="en-US" dirty="0" err="1" smtClean="0">
                <a:solidFill>
                  <a:schemeClr val="bg1"/>
                </a:solidFill>
              </a:rPr>
              <a:t>myelomeningocele</a:t>
            </a:r>
            <a:r>
              <a:rPr lang="en-US" dirty="0" smtClean="0">
                <a:solidFill>
                  <a:schemeClr val="bg1"/>
                </a:solidFill>
              </a:rPr>
              <a:t>, </a:t>
            </a:r>
            <a:r>
              <a:rPr lang="en-US" dirty="0">
                <a:solidFill>
                  <a:schemeClr val="bg1"/>
                </a:solidFill>
              </a:rPr>
              <a:t>30 anencephaly, 13 </a:t>
            </a:r>
            <a:r>
              <a:rPr lang="en-US" dirty="0" err="1">
                <a:solidFill>
                  <a:schemeClr val="bg1"/>
                </a:solidFill>
              </a:rPr>
              <a:t>encephalocele</a:t>
            </a:r>
            <a:r>
              <a:rPr lang="en-US" dirty="0">
                <a:solidFill>
                  <a:schemeClr val="bg1"/>
                </a:solidFill>
              </a:rPr>
              <a:t> and 1 </a:t>
            </a:r>
            <a:r>
              <a:rPr lang="en-US" dirty="0" err="1">
                <a:solidFill>
                  <a:schemeClr val="bg1"/>
                </a:solidFill>
              </a:rPr>
              <a:t>iniencephaly</a:t>
            </a:r>
            <a:r>
              <a:rPr lang="en-US" dirty="0">
                <a:solidFill>
                  <a:schemeClr val="bg1"/>
                </a:solidFill>
              </a:rPr>
              <a:t>  </a:t>
            </a:r>
            <a:endParaRPr lang="en-US" dirty="0" smtClean="0">
              <a:solidFill>
                <a:schemeClr val="bg1"/>
              </a:solidFill>
            </a:endParaRPr>
          </a:p>
          <a:p>
            <a:pPr lvl="1"/>
            <a:r>
              <a:rPr lang="en-US" dirty="0" smtClean="0">
                <a:solidFill>
                  <a:schemeClr val="bg1"/>
                </a:solidFill>
              </a:rPr>
              <a:t>57</a:t>
            </a:r>
            <a:r>
              <a:rPr lang="en-US" dirty="0">
                <a:solidFill>
                  <a:schemeClr val="bg1"/>
                </a:solidFill>
              </a:rPr>
              <a:t>% had photos, 43% descriptions</a:t>
            </a:r>
          </a:p>
          <a:p>
            <a:r>
              <a:rPr lang="en-US" b="1" dirty="0" smtClean="0">
                <a:solidFill>
                  <a:schemeClr val="bg1"/>
                </a:solidFill>
              </a:rPr>
              <a:t>N=22 (25%) of all NTDs occurred among stillbirths</a:t>
            </a:r>
          </a:p>
          <a:p>
            <a:endParaRPr lang="en-US" dirty="0" smtClean="0">
              <a:solidFill>
                <a:schemeClr val="bg1"/>
              </a:solidFill>
            </a:endParaRPr>
          </a:p>
          <a:p>
            <a:r>
              <a:rPr lang="en-US" dirty="0" smtClean="0">
                <a:solidFill>
                  <a:schemeClr val="bg1"/>
                </a:solidFill>
              </a:rPr>
              <a:t>Among </a:t>
            </a:r>
            <a:r>
              <a:rPr lang="en-US" dirty="0">
                <a:solidFill>
                  <a:schemeClr val="bg1"/>
                </a:solidFill>
              </a:rPr>
              <a:t>live-born babies with NTDs, </a:t>
            </a:r>
            <a:r>
              <a:rPr lang="en-US" dirty="0" smtClean="0">
                <a:solidFill>
                  <a:srgbClr val="000000"/>
                </a:solidFill>
              </a:rPr>
              <a:t>25 (39%</a:t>
            </a:r>
            <a:r>
              <a:rPr lang="en-US" dirty="0">
                <a:solidFill>
                  <a:srgbClr val="000000"/>
                </a:solidFill>
              </a:rPr>
              <a:t>) died </a:t>
            </a:r>
            <a:r>
              <a:rPr lang="en-US" dirty="0">
                <a:solidFill>
                  <a:schemeClr val="bg1"/>
                </a:solidFill>
              </a:rPr>
              <a:t>within 28 days, and 1 had unknown vital </a:t>
            </a:r>
            <a:r>
              <a:rPr lang="en-US" dirty="0" smtClean="0">
                <a:solidFill>
                  <a:schemeClr val="bg1"/>
                </a:solidFill>
              </a:rPr>
              <a:t>status</a:t>
            </a:r>
            <a:endParaRPr lang="en-US" dirty="0">
              <a:solidFill>
                <a:schemeClr val="bg1"/>
              </a:solidFill>
            </a:endParaRPr>
          </a:p>
        </p:txBody>
      </p:sp>
      <p:grpSp>
        <p:nvGrpSpPr>
          <p:cNvPr id="5" name="Group 4"/>
          <p:cNvGrpSpPr/>
          <p:nvPr/>
        </p:nvGrpSpPr>
        <p:grpSpPr>
          <a:xfrm>
            <a:off x="0" y="0"/>
            <a:ext cx="9144000" cy="1510749"/>
            <a:chOff x="0" y="0"/>
            <a:chExt cx="9144000" cy="1510749"/>
          </a:xfrm>
        </p:grpSpPr>
        <p:sp>
          <p:nvSpPr>
            <p:cNvPr id="6" name="Rectangle 5"/>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457200"/>
            <a:ext cx="9144000" cy="471115"/>
          </a:xfrm>
        </p:spPr>
        <p:txBody>
          <a:bodyPr>
            <a:normAutofit fontScale="90000"/>
          </a:bodyPr>
          <a:lstStyle/>
          <a:p>
            <a:r>
              <a:rPr lang="en-US" sz="3600" dirty="0" smtClean="0"/>
              <a:t>Results: Neural Tube Defects</a:t>
            </a:r>
            <a:endParaRPr lang="en-US" sz="3600" dirty="0"/>
          </a:p>
        </p:txBody>
      </p:sp>
      <p:cxnSp>
        <p:nvCxnSpPr>
          <p:cNvPr id="11" name="Straight Connector 10"/>
          <p:cNvCxnSpPr/>
          <p:nvPr/>
        </p:nvCxnSpPr>
        <p:spPr>
          <a:xfrm>
            <a:off x="0" y="6331227"/>
            <a:ext cx="9144000" cy="0"/>
          </a:xfrm>
          <a:prstGeom prst="line">
            <a:avLst/>
          </a:prstGeom>
          <a:ln w="22225">
            <a:solidFill>
              <a:schemeClr val="bg1"/>
            </a:solidFill>
          </a:ln>
          <a:effectLst>
            <a:outerShdw blurRad="38100" dist="254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46563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Results: Neural Tube Defect by Exposure</a:t>
            </a:r>
            <a:endParaRPr lang="en-US" sz="3600" dirty="0"/>
          </a:p>
        </p:txBody>
      </p:sp>
      <p:sp>
        <p:nvSpPr>
          <p:cNvPr id="9" name="TextBox 8"/>
          <p:cNvSpPr txBox="1"/>
          <p:nvPr/>
        </p:nvSpPr>
        <p:spPr>
          <a:xfrm>
            <a:off x="246956" y="1781757"/>
            <a:ext cx="8590554" cy="1200328"/>
          </a:xfrm>
          <a:prstGeom prst="rect">
            <a:avLst/>
          </a:prstGeom>
          <a:noFill/>
        </p:spPr>
        <p:txBody>
          <a:bodyPr wrap="square" rtlCol="0">
            <a:spAutoFit/>
          </a:bodyPr>
          <a:lstStyle/>
          <a:p>
            <a:r>
              <a:rPr lang="en-US" sz="2400" dirty="0" smtClean="0">
                <a:solidFill>
                  <a:srgbClr val="000000"/>
                </a:solidFill>
              </a:rPr>
              <a:t>Deliveries up to 1 </a:t>
            </a:r>
            <a:r>
              <a:rPr lang="en-US" sz="2400" dirty="0">
                <a:solidFill>
                  <a:srgbClr val="000000"/>
                </a:solidFill>
              </a:rPr>
              <a:t>MAY 2018</a:t>
            </a:r>
          </a:p>
          <a:p>
            <a:pPr marL="285750" indent="-285750">
              <a:buFont typeface="Arial"/>
              <a:buChar char="•"/>
            </a:pPr>
            <a:r>
              <a:rPr lang="en-US" sz="2400" b="1" dirty="0" smtClean="0">
                <a:solidFill>
                  <a:srgbClr val="000000"/>
                </a:solidFill>
              </a:rPr>
              <a:t>DTG at conception</a:t>
            </a:r>
            <a:r>
              <a:rPr lang="en-US" sz="2400" dirty="0" smtClean="0">
                <a:solidFill>
                  <a:srgbClr val="000000"/>
                </a:solidFill>
              </a:rPr>
              <a:t>:</a:t>
            </a:r>
          </a:p>
          <a:p>
            <a:pPr marL="742950" lvl="1" indent="-285750">
              <a:buFont typeface="Arial"/>
              <a:buChar char="•"/>
            </a:pPr>
            <a:r>
              <a:rPr lang="en-US" sz="2400" dirty="0" smtClean="0">
                <a:solidFill>
                  <a:srgbClr val="000000"/>
                </a:solidFill>
              </a:rPr>
              <a:t> </a:t>
            </a:r>
            <a:r>
              <a:rPr lang="en-US" sz="2400" dirty="0">
                <a:solidFill>
                  <a:srgbClr val="000000"/>
                </a:solidFill>
              </a:rPr>
              <a:t>4/426 </a:t>
            </a:r>
            <a:r>
              <a:rPr lang="en-US" sz="2400" dirty="0" smtClean="0">
                <a:solidFill>
                  <a:srgbClr val="000000"/>
                </a:solidFill>
              </a:rPr>
              <a:t>(</a:t>
            </a:r>
            <a:r>
              <a:rPr lang="en-US" sz="2400" dirty="0">
                <a:solidFill>
                  <a:srgbClr val="000000"/>
                </a:solidFill>
              </a:rPr>
              <a:t>0.94%; 95%CI 0.37%, 2.4%</a:t>
            </a:r>
            <a:r>
              <a:rPr lang="en-US" sz="2400" dirty="0" smtClean="0">
                <a:solidFill>
                  <a:srgbClr val="000000"/>
                </a:solidFill>
              </a:rPr>
              <a:t>)</a:t>
            </a:r>
          </a:p>
        </p:txBody>
      </p:sp>
    </p:spTree>
    <p:extLst>
      <p:ext uri="{BB962C8B-B14F-4D97-AF65-F5344CB8AC3E}">
        <p14:creationId xmlns:p14="http://schemas.microsoft.com/office/powerpoint/2010/main" val="38304187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Results: Neural Tube Defect by Exposure</a:t>
            </a:r>
            <a:endParaRPr lang="en-US" sz="3600" dirty="0"/>
          </a:p>
        </p:txBody>
      </p:sp>
      <p:sp>
        <p:nvSpPr>
          <p:cNvPr id="9" name="TextBox 8"/>
          <p:cNvSpPr txBox="1"/>
          <p:nvPr/>
        </p:nvSpPr>
        <p:spPr>
          <a:xfrm>
            <a:off x="246956" y="1781757"/>
            <a:ext cx="8590554" cy="1938992"/>
          </a:xfrm>
          <a:prstGeom prst="rect">
            <a:avLst/>
          </a:prstGeom>
          <a:noFill/>
        </p:spPr>
        <p:txBody>
          <a:bodyPr wrap="square" rtlCol="0">
            <a:spAutoFit/>
          </a:bodyPr>
          <a:lstStyle/>
          <a:p>
            <a:r>
              <a:rPr lang="en-US" sz="2400" dirty="0">
                <a:solidFill>
                  <a:srgbClr val="000000"/>
                </a:solidFill>
              </a:rPr>
              <a:t>Deliveries up to 1 MAY 2018</a:t>
            </a:r>
          </a:p>
          <a:p>
            <a:pPr marL="285750" indent="-285750">
              <a:buFont typeface="Arial"/>
              <a:buChar char="•"/>
            </a:pPr>
            <a:r>
              <a:rPr lang="en-US" sz="2400" b="1" dirty="0" smtClean="0">
                <a:solidFill>
                  <a:srgbClr val="000000"/>
                </a:solidFill>
              </a:rPr>
              <a:t>DTG at conception</a:t>
            </a:r>
            <a:r>
              <a:rPr lang="en-US" sz="2400" dirty="0" smtClean="0">
                <a:solidFill>
                  <a:srgbClr val="000000"/>
                </a:solidFill>
              </a:rPr>
              <a:t>:</a:t>
            </a:r>
          </a:p>
          <a:p>
            <a:pPr marL="742950" lvl="1" indent="-285750">
              <a:buFont typeface="Arial"/>
              <a:buChar char="•"/>
            </a:pPr>
            <a:r>
              <a:rPr lang="en-US" sz="2400" dirty="0" smtClean="0">
                <a:solidFill>
                  <a:srgbClr val="000000"/>
                </a:solidFill>
              </a:rPr>
              <a:t> </a:t>
            </a:r>
            <a:r>
              <a:rPr lang="en-US" sz="2400" dirty="0">
                <a:solidFill>
                  <a:srgbClr val="000000"/>
                </a:solidFill>
              </a:rPr>
              <a:t>4/426 </a:t>
            </a:r>
            <a:r>
              <a:rPr lang="en-US" sz="2400" dirty="0" smtClean="0">
                <a:solidFill>
                  <a:srgbClr val="000000"/>
                </a:solidFill>
              </a:rPr>
              <a:t>(</a:t>
            </a:r>
            <a:r>
              <a:rPr lang="en-US" sz="2400" dirty="0">
                <a:solidFill>
                  <a:srgbClr val="000000"/>
                </a:solidFill>
              </a:rPr>
              <a:t>0.94%; 95%CI 0.37%, 2.4%</a:t>
            </a:r>
            <a:r>
              <a:rPr lang="en-US" sz="2400" dirty="0" smtClean="0">
                <a:solidFill>
                  <a:srgbClr val="000000"/>
                </a:solidFill>
              </a:rPr>
              <a:t>)</a:t>
            </a:r>
          </a:p>
          <a:p>
            <a:pPr marL="285750" indent="-285750">
              <a:buFont typeface="Arial"/>
              <a:buChar char="•"/>
            </a:pPr>
            <a:r>
              <a:rPr lang="en-US" sz="2400" b="1" dirty="0" smtClean="0">
                <a:solidFill>
                  <a:srgbClr val="000000"/>
                </a:solidFill>
              </a:rPr>
              <a:t>Non-DTG ART at conception: </a:t>
            </a:r>
          </a:p>
          <a:p>
            <a:pPr marL="742950" lvl="1" indent="-285750">
              <a:buFont typeface="Arial"/>
              <a:buChar char="•"/>
            </a:pPr>
            <a:r>
              <a:rPr lang="en-US" sz="2400" dirty="0" smtClean="0">
                <a:solidFill>
                  <a:srgbClr val="000000"/>
                </a:solidFill>
              </a:rPr>
              <a:t>14/11,300 </a:t>
            </a:r>
            <a:r>
              <a:rPr lang="en-US" sz="2400" dirty="0">
                <a:solidFill>
                  <a:srgbClr val="000000"/>
                </a:solidFill>
              </a:rPr>
              <a:t>(0.12%; 95%CI 0.07%, 0.21%) </a:t>
            </a:r>
            <a:endParaRPr lang="en-US" sz="2400" dirty="0" smtClean="0">
              <a:solidFill>
                <a:srgbClr val="000000"/>
              </a:solidFill>
            </a:endParaRPr>
          </a:p>
        </p:txBody>
      </p:sp>
    </p:spTree>
    <p:extLst>
      <p:ext uri="{BB962C8B-B14F-4D97-AF65-F5344CB8AC3E}">
        <p14:creationId xmlns:p14="http://schemas.microsoft.com/office/powerpoint/2010/main" val="8068078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Results: Neural Tube Defect by Exposure</a:t>
            </a:r>
            <a:endParaRPr lang="en-US" sz="3600" dirty="0"/>
          </a:p>
        </p:txBody>
      </p:sp>
      <p:sp>
        <p:nvSpPr>
          <p:cNvPr id="9" name="TextBox 8"/>
          <p:cNvSpPr txBox="1"/>
          <p:nvPr/>
        </p:nvSpPr>
        <p:spPr>
          <a:xfrm>
            <a:off x="246956" y="1781757"/>
            <a:ext cx="8590554" cy="2677656"/>
          </a:xfrm>
          <a:prstGeom prst="rect">
            <a:avLst/>
          </a:prstGeom>
          <a:noFill/>
        </p:spPr>
        <p:txBody>
          <a:bodyPr wrap="square" rtlCol="0">
            <a:spAutoFit/>
          </a:bodyPr>
          <a:lstStyle/>
          <a:p>
            <a:r>
              <a:rPr lang="en-US" sz="2400" dirty="0">
                <a:solidFill>
                  <a:srgbClr val="000000"/>
                </a:solidFill>
              </a:rPr>
              <a:t>Deliveries up to 1 MAY 2018</a:t>
            </a:r>
          </a:p>
          <a:p>
            <a:pPr marL="285750" indent="-285750">
              <a:buFont typeface="Arial"/>
              <a:buChar char="•"/>
            </a:pPr>
            <a:r>
              <a:rPr lang="en-US" sz="2400" b="1" dirty="0" smtClean="0">
                <a:solidFill>
                  <a:srgbClr val="000000"/>
                </a:solidFill>
              </a:rPr>
              <a:t>DTG at conception</a:t>
            </a:r>
            <a:r>
              <a:rPr lang="en-US" sz="2400" dirty="0" smtClean="0">
                <a:solidFill>
                  <a:srgbClr val="000000"/>
                </a:solidFill>
              </a:rPr>
              <a:t>:</a:t>
            </a:r>
          </a:p>
          <a:p>
            <a:pPr marL="742950" lvl="1" indent="-285750">
              <a:buFont typeface="Arial"/>
              <a:buChar char="•"/>
            </a:pPr>
            <a:r>
              <a:rPr lang="en-US" sz="2400" dirty="0" smtClean="0">
                <a:solidFill>
                  <a:srgbClr val="000000"/>
                </a:solidFill>
              </a:rPr>
              <a:t> </a:t>
            </a:r>
            <a:r>
              <a:rPr lang="en-US" sz="2400" dirty="0">
                <a:solidFill>
                  <a:srgbClr val="000000"/>
                </a:solidFill>
              </a:rPr>
              <a:t>4/426 </a:t>
            </a:r>
            <a:r>
              <a:rPr lang="en-US" sz="2400" dirty="0" smtClean="0">
                <a:solidFill>
                  <a:srgbClr val="000000"/>
                </a:solidFill>
              </a:rPr>
              <a:t>(</a:t>
            </a:r>
            <a:r>
              <a:rPr lang="en-US" sz="2400" dirty="0">
                <a:solidFill>
                  <a:srgbClr val="000000"/>
                </a:solidFill>
              </a:rPr>
              <a:t>0.94%; 95%CI 0.37%, 2.4%</a:t>
            </a:r>
            <a:r>
              <a:rPr lang="en-US" sz="2400" dirty="0" smtClean="0">
                <a:solidFill>
                  <a:srgbClr val="000000"/>
                </a:solidFill>
              </a:rPr>
              <a:t>)</a:t>
            </a:r>
          </a:p>
          <a:p>
            <a:pPr marL="285750" indent="-285750">
              <a:buFont typeface="Arial"/>
              <a:buChar char="•"/>
            </a:pPr>
            <a:r>
              <a:rPr lang="en-US" sz="2400" b="1" dirty="0" smtClean="0">
                <a:solidFill>
                  <a:srgbClr val="000000"/>
                </a:solidFill>
              </a:rPr>
              <a:t>Non-DTG ART at conception: </a:t>
            </a:r>
          </a:p>
          <a:p>
            <a:pPr marL="742950" lvl="1" indent="-285750">
              <a:buFont typeface="Arial"/>
              <a:buChar char="•"/>
            </a:pPr>
            <a:r>
              <a:rPr lang="en-US" sz="2400" dirty="0" smtClean="0">
                <a:solidFill>
                  <a:srgbClr val="000000"/>
                </a:solidFill>
              </a:rPr>
              <a:t>14/11,300 </a:t>
            </a:r>
            <a:r>
              <a:rPr lang="en-US" sz="2400" dirty="0">
                <a:solidFill>
                  <a:srgbClr val="000000"/>
                </a:solidFill>
              </a:rPr>
              <a:t>(0.12%; 95%CI 0.07%, 0.21%) </a:t>
            </a:r>
            <a:endParaRPr lang="en-US" sz="2400" dirty="0" smtClean="0">
              <a:solidFill>
                <a:srgbClr val="000000"/>
              </a:solidFill>
            </a:endParaRPr>
          </a:p>
          <a:p>
            <a:pPr marL="285750" indent="-285750">
              <a:buFont typeface="Arial"/>
              <a:buChar char="•"/>
            </a:pPr>
            <a:r>
              <a:rPr lang="en-US" sz="2400" b="1" dirty="0" smtClean="0">
                <a:solidFill>
                  <a:srgbClr val="000000"/>
                </a:solidFill>
              </a:rPr>
              <a:t>EFV at conception: </a:t>
            </a:r>
          </a:p>
          <a:p>
            <a:pPr marL="742950" lvl="1" indent="-285750">
              <a:buFont typeface="Arial"/>
              <a:buChar char="•"/>
            </a:pPr>
            <a:r>
              <a:rPr lang="en-US" sz="2400" dirty="0" smtClean="0">
                <a:solidFill>
                  <a:srgbClr val="000000"/>
                </a:solidFill>
              </a:rPr>
              <a:t>3</a:t>
            </a:r>
            <a:r>
              <a:rPr lang="en-US" sz="2400" dirty="0">
                <a:solidFill>
                  <a:srgbClr val="000000"/>
                </a:solidFill>
              </a:rPr>
              <a:t>/5787 (0.05%; 95%CI 0.02%, 0.15</a:t>
            </a:r>
            <a:r>
              <a:rPr lang="en-US" sz="2400" dirty="0" smtClean="0">
                <a:solidFill>
                  <a:srgbClr val="000000"/>
                </a:solidFill>
              </a:rPr>
              <a:t>%) </a:t>
            </a:r>
          </a:p>
        </p:txBody>
      </p:sp>
    </p:spTree>
    <p:extLst>
      <p:ext uri="{BB962C8B-B14F-4D97-AF65-F5344CB8AC3E}">
        <p14:creationId xmlns:p14="http://schemas.microsoft.com/office/powerpoint/2010/main" val="10141077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Results: Neural Tube Defect by Exposure</a:t>
            </a:r>
            <a:endParaRPr lang="en-US" sz="3600" dirty="0"/>
          </a:p>
        </p:txBody>
      </p:sp>
      <p:sp>
        <p:nvSpPr>
          <p:cNvPr id="9" name="TextBox 8"/>
          <p:cNvSpPr txBox="1"/>
          <p:nvPr/>
        </p:nvSpPr>
        <p:spPr>
          <a:xfrm>
            <a:off x="246956" y="1781757"/>
            <a:ext cx="8590554" cy="3416320"/>
          </a:xfrm>
          <a:prstGeom prst="rect">
            <a:avLst/>
          </a:prstGeom>
          <a:noFill/>
        </p:spPr>
        <p:txBody>
          <a:bodyPr wrap="square" rtlCol="0">
            <a:spAutoFit/>
          </a:bodyPr>
          <a:lstStyle/>
          <a:p>
            <a:r>
              <a:rPr lang="en-US" sz="2400" dirty="0">
                <a:solidFill>
                  <a:srgbClr val="000000"/>
                </a:solidFill>
              </a:rPr>
              <a:t>Deliveries up to 1 MAY 2018</a:t>
            </a:r>
          </a:p>
          <a:p>
            <a:pPr marL="285750" indent="-285750">
              <a:buFont typeface="Arial"/>
              <a:buChar char="•"/>
            </a:pPr>
            <a:r>
              <a:rPr lang="en-US" sz="2400" b="1" dirty="0" smtClean="0">
                <a:solidFill>
                  <a:srgbClr val="000000"/>
                </a:solidFill>
              </a:rPr>
              <a:t>DTG at conception</a:t>
            </a:r>
            <a:r>
              <a:rPr lang="en-US" sz="2400" dirty="0" smtClean="0">
                <a:solidFill>
                  <a:srgbClr val="000000"/>
                </a:solidFill>
              </a:rPr>
              <a:t>:</a:t>
            </a:r>
          </a:p>
          <a:p>
            <a:pPr marL="742950" lvl="1" indent="-285750">
              <a:buFont typeface="Arial"/>
              <a:buChar char="•"/>
            </a:pPr>
            <a:r>
              <a:rPr lang="en-US" sz="2400" dirty="0" smtClean="0">
                <a:solidFill>
                  <a:srgbClr val="000000"/>
                </a:solidFill>
              </a:rPr>
              <a:t> </a:t>
            </a:r>
            <a:r>
              <a:rPr lang="en-US" sz="2400" dirty="0">
                <a:solidFill>
                  <a:srgbClr val="000000"/>
                </a:solidFill>
              </a:rPr>
              <a:t>4/426 </a:t>
            </a:r>
            <a:r>
              <a:rPr lang="en-US" sz="2400" dirty="0" smtClean="0">
                <a:solidFill>
                  <a:srgbClr val="000000"/>
                </a:solidFill>
              </a:rPr>
              <a:t>(</a:t>
            </a:r>
            <a:r>
              <a:rPr lang="en-US" sz="2400" dirty="0">
                <a:solidFill>
                  <a:srgbClr val="000000"/>
                </a:solidFill>
              </a:rPr>
              <a:t>0.94%; 95%CI 0.37%, 2.4%</a:t>
            </a:r>
            <a:r>
              <a:rPr lang="en-US" sz="2400" dirty="0" smtClean="0">
                <a:solidFill>
                  <a:srgbClr val="000000"/>
                </a:solidFill>
              </a:rPr>
              <a:t>)</a:t>
            </a:r>
          </a:p>
          <a:p>
            <a:pPr marL="285750" indent="-285750">
              <a:buFont typeface="Arial"/>
              <a:buChar char="•"/>
            </a:pPr>
            <a:r>
              <a:rPr lang="en-US" sz="2400" b="1" dirty="0" smtClean="0">
                <a:solidFill>
                  <a:srgbClr val="000000"/>
                </a:solidFill>
              </a:rPr>
              <a:t>Non-DTG ART at conception: </a:t>
            </a:r>
          </a:p>
          <a:p>
            <a:pPr marL="742950" lvl="1" indent="-285750">
              <a:buFont typeface="Arial"/>
              <a:buChar char="•"/>
            </a:pPr>
            <a:r>
              <a:rPr lang="en-US" sz="2400" dirty="0" smtClean="0">
                <a:solidFill>
                  <a:srgbClr val="000000"/>
                </a:solidFill>
              </a:rPr>
              <a:t>14/11,300 </a:t>
            </a:r>
            <a:r>
              <a:rPr lang="en-US" sz="2400" dirty="0">
                <a:solidFill>
                  <a:srgbClr val="000000"/>
                </a:solidFill>
              </a:rPr>
              <a:t>(0.12%; 95%CI 0.07%, 0.21%) </a:t>
            </a:r>
            <a:endParaRPr lang="en-US" sz="2400" dirty="0" smtClean="0">
              <a:solidFill>
                <a:srgbClr val="000000"/>
              </a:solidFill>
            </a:endParaRPr>
          </a:p>
          <a:p>
            <a:pPr marL="285750" indent="-285750">
              <a:buFont typeface="Arial"/>
              <a:buChar char="•"/>
            </a:pPr>
            <a:r>
              <a:rPr lang="en-US" sz="2400" b="1" dirty="0" smtClean="0">
                <a:solidFill>
                  <a:srgbClr val="000000"/>
                </a:solidFill>
              </a:rPr>
              <a:t>EFV at conception: </a:t>
            </a:r>
          </a:p>
          <a:p>
            <a:pPr marL="742950" lvl="1" indent="-285750">
              <a:buFont typeface="Arial"/>
              <a:buChar char="•"/>
            </a:pPr>
            <a:r>
              <a:rPr lang="en-US" sz="2400" dirty="0" smtClean="0">
                <a:solidFill>
                  <a:srgbClr val="000000"/>
                </a:solidFill>
              </a:rPr>
              <a:t>3</a:t>
            </a:r>
            <a:r>
              <a:rPr lang="en-US" sz="2400" dirty="0">
                <a:solidFill>
                  <a:srgbClr val="000000"/>
                </a:solidFill>
              </a:rPr>
              <a:t>/5787 (0.05%; 95%CI 0.02%, 0.15</a:t>
            </a:r>
            <a:r>
              <a:rPr lang="en-US" sz="2400" dirty="0" smtClean="0">
                <a:solidFill>
                  <a:srgbClr val="000000"/>
                </a:solidFill>
              </a:rPr>
              <a:t>%) </a:t>
            </a:r>
          </a:p>
          <a:p>
            <a:pPr marL="285750" indent="-285750">
              <a:buFont typeface="Arial"/>
              <a:buChar char="•"/>
            </a:pPr>
            <a:r>
              <a:rPr lang="en-US" sz="2400" b="1" dirty="0" smtClean="0">
                <a:solidFill>
                  <a:srgbClr val="000000"/>
                </a:solidFill>
              </a:rPr>
              <a:t>DTG started during pregnancy:</a:t>
            </a:r>
          </a:p>
          <a:p>
            <a:pPr marL="742950" lvl="1" indent="-285750">
              <a:buFont typeface="Arial"/>
              <a:buChar char="•"/>
            </a:pPr>
            <a:r>
              <a:rPr lang="en-US" sz="2400" dirty="0" smtClean="0">
                <a:solidFill>
                  <a:srgbClr val="000000"/>
                </a:solidFill>
              </a:rPr>
              <a:t>0</a:t>
            </a:r>
            <a:r>
              <a:rPr lang="en-US" sz="2400" dirty="0">
                <a:solidFill>
                  <a:srgbClr val="000000"/>
                </a:solidFill>
              </a:rPr>
              <a:t>/</a:t>
            </a:r>
            <a:r>
              <a:rPr lang="en-US" sz="2400" dirty="0" smtClean="0">
                <a:solidFill>
                  <a:srgbClr val="000000"/>
                </a:solidFill>
              </a:rPr>
              <a:t>2812 </a:t>
            </a:r>
            <a:r>
              <a:rPr lang="en-US" sz="2400" dirty="0">
                <a:solidFill>
                  <a:srgbClr val="000000"/>
                </a:solidFill>
              </a:rPr>
              <a:t>(0.00%; 95%CI 0.0%, 0.13%) </a:t>
            </a:r>
            <a:endParaRPr lang="en-US" sz="2400" dirty="0" smtClean="0">
              <a:solidFill>
                <a:srgbClr val="000000"/>
              </a:solidFill>
            </a:endParaRPr>
          </a:p>
        </p:txBody>
      </p:sp>
    </p:spTree>
    <p:extLst>
      <p:ext uri="{BB962C8B-B14F-4D97-AF65-F5344CB8AC3E}">
        <p14:creationId xmlns:p14="http://schemas.microsoft.com/office/powerpoint/2010/main" val="30777995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Results: Neural Tube Defect by Exposure</a:t>
            </a:r>
            <a:endParaRPr lang="en-US" sz="3600" dirty="0"/>
          </a:p>
        </p:txBody>
      </p:sp>
      <p:sp>
        <p:nvSpPr>
          <p:cNvPr id="9" name="TextBox 8"/>
          <p:cNvSpPr txBox="1"/>
          <p:nvPr/>
        </p:nvSpPr>
        <p:spPr>
          <a:xfrm>
            <a:off x="246956" y="1781757"/>
            <a:ext cx="8590554" cy="4154983"/>
          </a:xfrm>
          <a:prstGeom prst="rect">
            <a:avLst/>
          </a:prstGeom>
          <a:noFill/>
        </p:spPr>
        <p:txBody>
          <a:bodyPr wrap="square" rtlCol="0">
            <a:spAutoFit/>
          </a:bodyPr>
          <a:lstStyle/>
          <a:p>
            <a:r>
              <a:rPr lang="en-US" sz="2400" dirty="0">
                <a:solidFill>
                  <a:srgbClr val="000000"/>
                </a:solidFill>
              </a:rPr>
              <a:t>Deliveries up to 1 MAY 2018</a:t>
            </a:r>
          </a:p>
          <a:p>
            <a:pPr marL="285750" indent="-285750">
              <a:buFont typeface="Arial"/>
              <a:buChar char="•"/>
            </a:pPr>
            <a:r>
              <a:rPr lang="en-US" sz="2400" b="1" dirty="0" smtClean="0">
                <a:solidFill>
                  <a:srgbClr val="000000"/>
                </a:solidFill>
              </a:rPr>
              <a:t>DTG at conception</a:t>
            </a:r>
            <a:r>
              <a:rPr lang="en-US" sz="2400" dirty="0" smtClean="0">
                <a:solidFill>
                  <a:srgbClr val="000000"/>
                </a:solidFill>
              </a:rPr>
              <a:t>:</a:t>
            </a:r>
          </a:p>
          <a:p>
            <a:pPr marL="742950" lvl="1" indent="-285750">
              <a:buFont typeface="Arial"/>
              <a:buChar char="•"/>
            </a:pPr>
            <a:r>
              <a:rPr lang="en-US" sz="2400" dirty="0" smtClean="0">
                <a:solidFill>
                  <a:srgbClr val="000000"/>
                </a:solidFill>
              </a:rPr>
              <a:t> </a:t>
            </a:r>
            <a:r>
              <a:rPr lang="en-US" sz="2400" dirty="0">
                <a:solidFill>
                  <a:srgbClr val="000000"/>
                </a:solidFill>
              </a:rPr>
              <a:t>4/426 </a:t>
            </a:r>
            <a:r>
              <a:rPr lang="en-US" sz="2400" dirty="0" smtClean="0">
                <a:solidFill>
                  <a:srgbClr val="000000"/>
                </a:solidFill>
              </a:rPr>
              <a:t>(</a:t>
            </a:r>
            <a:r>
              <a:rPr lang="en-US" sz="2400" dirty="0">
                <a:solidFill>
                  <a:srgbClr val="000000"/>
                </a:solidFill>
              </a:rPr>
              <a:t>0.94%; 95%CI 0.37%, 2.4%</a:t>
            </a:r>
            <a:r>
              <a:rPr lang="en-US" sz="2400" dirty="0" smtClean="0">
                <a:solidFill>
                  <a:srgbClr val="000000"/>
                </a:solidFill>
              </a:rPr>
              <a:t>)</a:t>
            </a:r>
          </a:p>
          <a:p>
            <a:pPr marL="285750" indent="-285750">
              <a:buFont typeface="Arial"/>
              <a:buChar char="•"/>
            </a:pPr>
            <a:r>
              <a:rPr lang="en-US" sz="2400" b="1" dirty="0" smtClean="0">
                <a:solidFill>
                  <a:srgbClr val="000000"/>
                </a:solidFill>
              </a:rPr>
              <a:t>Non-DTG ART at conception: </a:t>
            </a:r>
          </a:p>
          <a:p>
            <a:pPr marL="742950" lvl="1" indent="-285750">
              <a:buFont typeface="Arial"/>
              <a:buChar char="•"/>
            </a:pPr>
            <a:r>
              <a:rPr lang="en-US" sz="2400" dirty="0" smtClean="0">
                <a:solidFill>
                  <a:srgbClr val="000000"/>
                </a:solidFill>
              </a:rPr>
              <a:t>14/11,300 </a:t>
            </a:r>
            <a:r>
              <a:rPr lang="en-US" sz="2400" dirty="0">
                <a:solidFill>
                  <a:srgbClr val="000000"/>
                </a:solidFill>
              </a:rPr>
              <a:t>(0.12%; 95%CI 0.07%, 0.21%) </a:t>
            </a:r>
            <a:endParaRPr lang="en-US" sz="2400" dirty="0" smtClean="0">
              <a:solidFill>
                <a:srgbClr val="000000"/>
              </a:solidFill>
            </a:endParaRPr>
          </a:p>
          <a:p>
            <a:pPr marL="285750" indent="-285750">
              <a:buFont typeface="Arial"/>
              <a:buChar char="•"/>
            </a:pPr>
            <a:r>
              <a:rPr lang="en-US" sz="2400" b="1" dirty="0" smtClean="0">
                <a:solidFill>
                  <a:srgbClr val="000000"/>
                </a:solidFill>
              </a:rPr>
              <a:t>EFV at conception: </a:t>
            </a:r>
          </a:p>
          <a:p>
            <a:pPr marL="742950" lvl="1" indent="-285750">
              <a:buFont typeface="Arial"/>
              <a:buChar char="•"/>
            </a:pPr>
            <a:r>
              <a:rPr lang="en-US" sz="2400" dirty="0" smtClean="0">
                <a:solidFill>
                  <a:srgbClr val="000000"/>
                </a:solidFill>
              </a:rPr>
              <a:t>3</a:t>
            </a:r>
            <a:r>
              <a:rPr lang="en-US" sz="2400" dirty="0">
                <a:solidFill>
                  <a:srgbClr val="000000"/>
                </a:solidFill>
              </a:rPr>
              <a:t>/5787 (0.05%; 95%CI 0.02%, 0.15</a:t>
            </a:r>
            <a:r>
              <a:rPr lang="en-US" sz="2400" dirty="0" smtClean="0">
                <a:solidFill>
                  <a:srgbClr val="000000"/>
                </a:solidFill>
              </a:rPr>
              <a:t>%) </a:t>
            </a:r>
          </a:p>
          <a:p>
            <a:pPr marL="285750" indent="-285750">
              <a:buFont typeface="Arial"/>
              <a:buChar char="•"/>
            </a:pPr>
            <a:r>
              <a:rPr lang="en-US" sz="2400" b="1" dirty="0" smtClean="0">
                <a:solidFill>
                  <a:srgbClr val="000000"/>
                </a:solidFill>
              </a:rPr>
              <a:t>DTG started during pregnancy:</a:t>
            </a:r>
          </a:p>
          <a:p>
            <a:pPr marL="742950" lvl="1" indent="-285750">
              <a:buFont typeface="Arial"/>
              <a:buChar char="•"/>
            </a:pPr>
            <a:r>
              <a:rPr lang="en-US" sz="2400" dirty="0" smtClean="0">
                <a:solidFill>
                  <a:srgbClr val="000000"/>
                </a:solidFill>
              </a:rPr>
              <a:t>0</a:t>
            </a:r>
            <a:r>
              <a:rPr lang="en-US" sz="2400" dirty="0">
                <a:solidFill>
                  <a:srgbClr val="000000"/>
                </a:solidFill>
              </a:rPr>
              <a:t>/</a:t>
            </a:r>
            <a:r>
              <a:rPr lang="en-US" sz="2400" dirty="0" smtClean="0">
                <a:solidFill>
                  <a:srgbClr val="000000"/>
                </a:solidFill>
              </a:rPr>
              <a:t>2812 </a:t>
            </a:r>
            <a:r>
              <a:rPr lang="en-US" sz="2400" dirty="0">
                <a:solidFill>
                  <a:srgbClr val="000000"/>
                </a:solidFill>
              </a:rPr>
              <a:t>(0.00%; 95%CI 0.0%, 0.13%) </a:t>
            </a:r>
            <a:endParaRPr lang="en-US" sz="2400" dirty="0" smtClean="0">
              <a:solidFill>
                <a:srgbClr val="000000"/>
              </a:solidFill>
            </a:endParaRPr>
          </a:p>
          <a:p>
            <a:pPr marL="285750" indent="-285750">
              <a:buFont typeface="Arial"/>
              <a:buChar char="•"/>
            </a:pPr>
            <a:r>
              <a:rPr lang="en-US" sz="2400" b="1" dirty="0" smtClean="0">
                <a:solidFill>
                  <a:srgbClr val="000000"/>
                </a:solidFill>
              </a:rPr>
              <a:t>Non-DTG ART started during pregnancy:</a:t>
            </a:r>
          </a:p>
          <a:p>
            <a:pPr marL="742950" lvl="1" indent="-285750">
              <a:buFont typeface="Arial"/>
              <a:buChar char="•"/>
            </a:pPr>
            <a:r>
              <a:rPr lang="en-US" sz="2400" dirty="0" smtClean="0">
                <a:solidFill>
                  <a:srgbClr val="000000"/>
                </a:solidFill>
              </a:rPr>
              <a:t> 3</a:t>
            </a:r>
            <a:r>
              <a:rPr lang="en-US" sz="2400" dirty="0">
                <a:solidFill>
                  <a:srgbClr val="000000"/>
                </a:solidFill>
              </a:rPr>
              <a:t>/</a:t>
            </a:r>
            <a:r>
              <a:rPr lang="en-US" sz="2400" dirty="0" smtClean="0">
                <a:solidFill>
                  <a:srgbClr val="000000"/>
                </a:solidFill>
              </a:rPr>
              <a:t>5624 </a:t>
            </a:r>
            <a:r>
              <a:rPr lang="en-US" sz="2400" dirty="0">
                <a:solidFill>
                  <a:srgbClr val="000000"/>
                </a:solidFill>
              </a:rPr>
              <a:t>(0.05%, 95% CI 0.02%, </a:t>
            </a:r>
            <a:r>
              <a:rPr lang="en-US" sz="2400" dirty="0" smtClean="0">
                <a:solidFill>
                  <a:srgbClr val="000000"/>
                </a:solidFill>
              </a:rPr>
              <a:t>0.16%)</a:t>
            </a:r>
          </a:p>
        </p:txBody>
      </p:sp>
    </p:spTree>
    <p:extLst>
      <p:ext uri="{BB962C8B-B14F-4D97-AF65-F5344CB8AC3E}">
        <p14:creationId xmlns:p14="http://schemas.microsoft.com/office/powerpoint/2010/main" val="33059500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Results: Neural Tube Defect by Exposure</a:t>
            </a:r>
            <a:endParaRPr lang="en-US" sz="3600" dirty="0"/>
          </a:p>
        </p:txBody>
      </p:sp>
      <p:sp>
        <p:nvSpPr>
          <p:cNvPr id="9" name="TextBox 8"/>
          <p:cNvSpPr txBox="1"/>
          <p:nvPr/>
        </p:nvSpPr>
        <p:spPr>
          <a:xfrm>
            <a:off x="246956" y="1781757"/>
            <a:ext cx="8590554" cy="4893647"/>
          </a:xfrm>
          <a:prstGeom prst="rect">
            <a:avLst/>
          </a:prstGeom>
          <a:noFill/>
        </p:spPr>
        <p:txBody>
          <a:bodyPr wrap="square" rtlCol="0">
            <a:spAutoFit/>
          </a:bodyPr>
          <a:lstStyle/>
          <a:p>
            <a:r>
              <a:rPr lang="en-US" sz="2400" dirty="0">
                <a:solidFill>
                  <a:srgbClr val="000000"/>
                </a:solidFill>
              </a:rPr>
              <a:t>Deliveries up to 1 MAY 2018</a:t>
            </a:r>
          </a:p>
          <a:p>
            <a:pPr marL="285750" indent="-285750">
              <a:buFont typeface="Arial"/>
              <a:buChar char="•"/>
            </a:pPr>
            <a:r>
              <a:rPr lang="en-US" sz="2400" b="1" dirty="0" smtClean="0">
                <a:solidFill>
                  <a:srgbClr val="000000"/>
                </a:solidFill>
              </a:rPr>
              <a:t>DTG at conception</a:t>
            </a:r>
            <a:r>
              <a:rPr lang="en-US" sz="2400" dirty="0" smtClean="0">
                <a:solidFill>
                  <a:srgbClr val="000000"/>
                </a:solidFill>
              </a:rPr>
              <a:t>:</a:t>
            </a:r>
          </a:p>
          <a:p>
            <a:pPr marL="742950" lvl="1" indent="-285750">
              <a:buFont typeface="Arial"/>
              <a:buChar char="•"/>
            </a:pPr>
            <a:r>
              <a:rPr lang="en-US" sz="2400" dirty="0" smtClean="0">
                <a:solidFill>
                  <a:srgbClr val="000000"/>
                </a:solidFill>
              </a:rPr>
              <a:t> </a:t>
            </a:r>
            <a:r>
              <a:rPr lang="en-US" sz="2400" dirty="0">
                <a:solidFill>
                  <a:srgbClr val="000000"/>
                </a:solidFill>
              </a:rPr>
              <a:t>4/426 </a:t>
            </a:r>
            <a:r>
              <a:rPr lang="en-US" sz="2400" dirty="0" smtClean="0">
                <a:solidFill>
                  <a:srgbClr val="000000"/>
                </a:solidFill>
              </a:rPr>
              <a:t>(</a:t>
            </a:r>
            <a:r>
              <a:rPr lang="en-US" sz="2400" dirty="0">
                <a:solidFill>
                  <a:srgbClr val="000000"/>
                </a:solidFill>
              </a:rPr>
              <a:t>0.94%; 95%CI 0.37%, 2.4%</a:t>
            </a:r>
            <a:r>
              <a:rPr lang="en-US" sz="2400" dirty="0" smtClean="0">
                <a:solidFill>
                  <a:srgbClr val="000000"/>
                </a:solidFill>
              </a:rPr>
              <a:t>)</a:t>
            </a:r>
          </a:p>
          <a:p>
            <a:pPr marL="285750" indent="-285750">
              <a:buFont typeface="Arial"/>
              <a:buChar char="•"/>
            </a:pPr>
            <a:r>
              <a:rPr lang="en-US" sz="2400" b="1" dirty="0" smtClean="0">
                <a:solidFill>
                  <a:srgbClr val="000000"/>
                </a:solidFill>
              </a:rPr>
              <a:t>Non-DTG ART at conception: </a:t>
            </a:r>
          </a:p>
          <a:p>
            <a:pPr marL="742950" lvl="1" indent="-285750">
              <a:buFont typeface="Arial"/>
              <a:buChar char="•"/>
            </a:pPr>
            <a:r>
              <a:rPr lang="en-US" sz="2400" dirty="0" smtClean="0">
                <a:solidFill>
                  <a:srgbClr val="000000"/>
                </a:solidFill>
              </a:rPr>
              <a:t>14/11,300 </a:t>
            </a:r>
            <a:r>
              <a:rPr lang="en-US" sz="2400" dirty="0">
                <a:solidFill>
                  <a:srgbClr val="000000"/>
                </a:solidFill>
              </a:rPr>
              <a:t>(0.12%; 95%CI 0.07%, 0.21%) </a:t>
            </a:r>
            <a:endParaRPr lang="en-US" sz="2400" dirty="0" smtClean="0">
              <a:solidFill>
                <a:srgbClr val="000000"/>
              </a:solidFill>
            </a:endParaRPr>
          </a:p>
          <a:p>
            <a:pPr marL="285750" indent="-285750">
              <a:buFont typeface="Arial"/>
              <a:buChar char="•"/>
            </a:pPr>
            <a:r>
              <a:rPr lang="en-US" sz="2400" b="1" dirty="0" smtClean="0">
                <a:solidFill>
                  <a:srgbClr val="000000"/>
                </a:solidFill>
              </a:rPr>
              <a:t>EFV at conception: </a:t>
            </a:r>
          </a:p>
          <a:p>
            <a:pPr marL="742950" lvl="1" indent="-285750">
              <a:buFont typeface="Arial"/>
              <a:buChar char="•"/>
            </a:pPr>
            <a:r>
              <a:rPr lang="en-US" sz="2400" dirty="0" smtClean="0">
                <a:solidFill>
                  <a:srgbClr val="000000"/>
                </a:solidFill>
              </a:rPr>
              <a:t>3</a:t>
            </a:r>
            <a:r>
              <a:rPr lang="en-US" sz="2400" dirty="0">
                <a:solidFill>
                  <a:srgbClr val="000000"/>
                </a:solidFill>
              </a:rPr>
              <a:t>/5787 (0.05%; 95%CI 0.02%, 0.15</a:t>
            </a:r>
            <a:r>
              <a:rPr lang="en-US" sz="2400" dirty="0" smtClean="0">
                <a:solidFill>
                  <a:srgbClr val="000000"/>
                </a:solidFill>
              </a:rPr>
              <a:t>%) </a:t>
            </a:r>
          </a:p>
          <a:p>
            <a:pPr marL="285750" indent="-285750">
              <a:buFont typeface="Arial"/>
              <a:buChar char="•"/>
            </a:pPr>
            <a:r>
              <a:rPr lang="en-US" sz="2400" b="1" dirty="0" smtClean="0">
                <a:solidFill>
                  <a:srgbClr val="000000"/>
                </a:solidFill>
              </a:rPr>
              <a:t>DTG started during pregnancy:</a:t>
            </a:r>
          </a:p>
          <a:p>
            <a:pPr marL="742950" lvl="1" indent="-285750">
              <a:buFont typeface="Arial"/>
              <a:buChar char="•"/>
            </a:pPr>
            <a:r>
              <a:rPr lang="en-US" sz="2400" dirty="0" smtClean="0">
                <a:solidFill>
                  <a:srgbClr val="000000"/>
                </a:solidFill>
              </a:rPr>
              <a:t>0</a:t>
            </a:r>
            <a:r>
              <a:rPr lang="en-US" sz="2400" dirty="0">
                <a:solidFill>
                  <a:srgbClr val="000000"/>
                </a:solidFill>
              </a:rPr>
              <a:t>/</a:t>
            </a:r>
            <a:r>
              <a:rPr lang="en-US" sz="2400" dirty="0" smtClean="0">
                <a:solidFill>
                  <a:srgbClr val="000000"/>
                </a:solidFill>
              </a:rPr>
              <a:t>2812 </a:t>
            </a:r>
            <a:r>
              <a:rPr lang="en-US" sz="2400" dirty="0">
                <a:solidFill>
                  <a:srgbClr val="000000"/>
                </a:solidFill>
              </a:rPr>
              <a:t>(0.00%; 95%CI 0.0%, 0.13%) </a:t>
            </a:r>
            <a:endParaRPr lang="en-US" sz="2400" dirty="0" smtClean="0">
              <a:solidFill>
                <a:srgbClr val="000000"/>
              </a:solidFill>
            </a:endParaRPr>
          </a:p>
          <a:p>
            <a:pPr marL="285750" indent="-285750">
              <a:buFont typeface="Arial"/>
              <a:buChar char="•"/>
            </a:pPr>
            <a:r>
              <a:rPr lang="en-US" sz="2400" b="1" dirty="0" smtClean="0">
                <a:solidFill>
                  <a:srgbClr val="000000"/>
                </a:solidFill>
              </a:rPr>
              <a:t>Non-DTG ART started during pregnancy:</a:t>
            </a:r>
          </a:p>
          <a:p>
            <a:pPr marL="742950" lvl="1" indent="-285750">
              <a:buFont typeface="Arial"/>
              <a:buChar char="•"/>
            </a:pPr>
            <a:r>
              <a:rPr lang="en-US" sz="2400" dirty="0" smtClean="0">
                <a:solidFill>
                  <a:srgbClr val="000000"/>
                </a:solidFill>
              </a:rPr>
              <a:t> 3</a:t>
            </a:r>
            <a:r>
              <a:rPr lang="en-US" sz="2400" dirty="0">
                <a:solidFill>
                  <a:srgbClr val="000000"/>
                </a:solidFill>
              </a:rPr>
              <a:t>/</a:t>
            </a:r>
            <a:r>
              <a:rPr lang="en-US" sz="2400" dirty="0" smtClean="0">
                <a:solidFill>
                  <a:srgbClr val="000000"/>
                </a:solidFill>
              </a:rPr>
              <a:t>5624 </a:t>
            </a:r>
            <a:r>
              <a:rPr lang="en-US" sz="2400" dirty="0">
                <a:solidFill>
                  <a:srgbClr val="000000"/>
                </a:solidFill>
              </a:rPr>
              <a:t>(0.05%, 95% CI 0.02%, </a:t>
            </a:r>
            <a:r>
              <a:rPr lang="en-US" sz="2400" dirty="0" smtClean="0">
                <a:solidFill>
                  <a:srgbClr val="000000"/>
                </a:solidFill>
              </a:rPr>
              <a:t>0.16%)</a:t>
            </a:r>
          </a:p>
          <a:p>
            <a:pPr marL="285750" indent="-285750">
              <a:buFont typeface="Arial"/>
              <a:buChar char="•"/>
            </a:pPr>
            <a:r>
              <a:rPr lang="en-US" sz="2400" b="1" dirty="0" smtClean="0">
                <a:solidFill>
                  <a:srgbClr val="000000"/>
                </a:solidFill>
              </a:rPr>
              <a:t>HIV-uninfected</a:t>
            </a:r>
          </a:p>
          <a:p>
            <a:pPr marL="742950" lvl="1" indent="-285750">
              <a:buFont typeface="Arial"/>
              <a:buChar char="•"/>
            </a:pPr>
            <a:r>
              <a:rPr lang="en-US" sz="2400" dirty="0">
                <a:solidFill>
                  <a:srgbClr val="000000"/>
                </a:solidFill>
              </a:rPr>
              <a:t>61/66057 </a:t>
            </a:r>
            <a:r>
              <a:rPr lang="en-US" sz="2400" dirty="0" smtClean="0">
                <a:solidFill>
                  <a:srgbClr val="000000"/>
                </a:solidFill>
              </a:rPr>
              <a:t>(</a:t>
            </a:r>
            <a:r>
              <a:rPr lang="en-US" sz="2400" dirty="0">
                <a:solidFill>
                  <a:srgbClr val="000000"/>
                </a:solidFill>
              </a:rPr>
              <a:t>0.09%, 95%CI 0.07%, 0.12%) </a:t>
            </a:r>
          </a:p>
        </p:txBody>
      </p:sp>
    </p:spTree>
    <p:extLst>
      <p:ext uri="{BB962C8B-B14F-4D97-AF65-F5344CB8AC3E}">
        <p14:creationId xmlns:p14="http://schemas.microsoft.com/office/powerpoint/2010/main" val="38101458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03425" y="814111"/>
            <a:ext cx="8140700" cy="65024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3661355"/>
              </p:ext>
            </p:extLst>
          </p:nvPr>
        </p:nvGraphicFramePr>
        <p:xfrm>
          <a:off x="502672" y="5098099"/>
          <a:ext cx="8175034" cy="1615439"/>
        </p:xfrm>
        <a:graphic>
          <a:graphicData uri="http://schemas.openxmlformats.org/drawingml/2006/table">
            <a:tbl>
              <a:tblPr firstRow="1" bandRow="1">
                <a:tableStyleId>{5C22544A-7EE6-4342-B048-85BDC9FD1C3A}</a:tableStyleId>
              </a:tblPr>
              <a:tblGrid>
                <a:gridCol w="1014346"/>
                <a:gridCol w="1428819"/>
                <a:gridCol w="1428818"/>
                <a:gridCol w="1428819"/>
                <a:gridCol w="1428819"/>
                <a:gridCol w="1445413"/>
              </a:tblGrid>
              <a:tr h="352778">
                <a:tc>
                  <a:txBody>
                    <a:bodyPr/>
                    <a:lstStyle/>
                    <a:p>
                      <a:pPr algn="ctr"/>
                      <a:r>
                        <a:rPr lang="en-US" sz="1100" dirty="0" smtClean="0">
                          <a:solidFill>
                            <a:srgbClr val="000000"/>
                          </a:solidFill>
                        </a:rPr>
                        <a:t>NTDs/Exposures</a:t>
                      </a:r>
                      <a:endParaRPr lang="en-US" sz="1100" dirty="0">
                        <a:solidFill>
                          <a:srgbClr val="000000"/>
                        </a:solidFill>
                      </a:endParaRPr>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200" b="0" dirty="0" smtClean="0">
                          <a:solidFill>
                            <a:srgbClr val="000000"/>
                          </a:solidFill>
                        </a:rPr>
                        <a:t>4/426</a:t>
                      </a:r>
                      <a:endParaRPr lang="en-US" sz="1200" b="0"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ABFFEC"/>
                    </a:solidFill>
                  </a:tcPr>
                </a:tc>
                <a:tc>
                  <a:txBody>
                    <a:bodyPr/>
                    <a:lstStyle/>
                    <a:p>
                      <a:pPr algn="ctr"/>
                      <a:r>
                        <a:rPr lang="en-US" sz="1200" b="0" dirty="0" smtClean="0">
                          <a:solidFill>
                            <a:srgbClr val="000000"/>
                          </a:solidFill>
                        </a:rPr>
                        <a:t>14/11,300</a:t>
                      </a:r>
                      <a:endParaRPr lang="en-US" sz="1200" b="0"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8AE5FF"/>
                    </a:solidFill>
                  </a:tcPr>
                </a:tc>
                <a:tc>
                  <a:txBody>
                    <a:bodyPr/>
                    <a:lstStyle/>
                    <a:p>
                      <a:pPr algn="ctr"/>
                      <a:r>
                        <a:rPr lang="en-US" sz="1200" b="0" dirty="0" smtClean="0">
                          <a:solidFill>
                            <a:srgbClr val="000000"/>
                          </a:solidFill>
                        </a:rPr>
                        <a:t>3/5,787</a:t>
                      </a:r>
                      <a:endParaRPr lang="en-US" sz="1200" b="0"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200" b="0" dirty="0" smtClean="0">
                          <a:solidFill>
                            <a:srgbClr val="000000"/>
                          </a:solidFill>
                        </a:rPr>
                        <a:t>0/2.812</a:t>
                      </a:r>
                      <a:endParaRPr lang="en-US" sz="1200" b="0"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1200" b="0" dirty="0" smtClean="0">
                          <a:solidFill>
                            <a:srgbClr val="000000"/>
                          </a:solidFill>
                        </a:rPr>
                        <a:t>61/66,057</a:t>
                      </a:r>
                      <a:endParaRPr lang="en-US" sz="1200" b="0"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5">
                        <a:lumMod val="20000"/>
                        <a:lumOff val="80000"/>
                      </a:schemeClr>
                    </a:solidFill>
                  </a:tcPr>
                </a:tc>
              </a:tr>
              <a:tr h="306221">
                <a:tc>
                  <a:txBody>
                    <a:bodyPr/>
                    <a:lstStyle/>
                    <a:p>
                      <a:pPr algn="ctr"/>
                      <a:r>
                        <a:rPr lang="en-US" sz="1100" b="1" dirty="0" smtClean="0"/>
                        <a:t>% with NTD (95% CI)</a:t>
                      </a:r>
                      <a:endParaRPr lang="en-US" sz="1100" b="1" dirty="0"/>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200" b="0" dirty="0" smtClean="0">
                          <a:solidFill>
                            <a:srgbClr val="000000"/>
                          </a:solidFill>
                        </a:rPr>
                        <a:t>0.94%</a:t>
                      </a:r>
                      <a:r>
                        <a:rPr lang="en-US" sz="1200" b="0" baseline="0" dirty="0" smtClean="0">
                          <a:solidFill>
                            <a:srgbClr val="000000"/>
                          </a:solidFill>
                        </a:rPr>
                        <a:t> </a:t>
                      </a:r>
                      <a:r>
                        <a:rPr lang="en-US" sz="1200" b="0" dirty="0" smtClean="0">
                          <a:solidFill>
                            <a:srgbClr val="000000"/>
                          </a:solidFill>
                        </a:rPr>
                        <a:t> </a:t>
                      </a:r>
                    </a:p>
                    <a:p>
                      <a:pPr algn="ctr"/>
                      <a:r>
                        <a:rPr lang="en-US" sz="1200" b="0" dirty="0" smtClean="0">
                          <a:solidFill>
                            <a:srgbClr val="000000"/>
                          </a:solidFill>
                        </a:rPr>
                        <a:t>(0.37%, 2.4%)</a:t>
                      </a:r>
                      <a:endParaRPr lang="en-US" sz="1200" b="0" dirty="0">
                        <a:solidFill>
                          <a:srgbClr val="000000"/>
                        </a:solidFill>
                      </a:endParaRPr>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ABFFEC"/>
                    </a:solidFill>
                  </a:tcPr>
                </a:tc>
                <a:tc>
                  <a:txBody>
                    <a:bodyPr/>
                    <a:lstStyle/>
                    <a:p>
                      <a:pPr algn="ctr"/>
                      <a:r>
                        <a:rPr lang="en-US" sz="1200" b="0" dirty="0" smtClean="0">
                          <a:solidFill>
                            <a:srgbClr val="000000"/>
                          </a:solidFill>
                        </a:rPr>
                        <a:t>0.12%</a:t>
                      </a:r>
                      <a:r>
                        <a:rPr lang="en-US" sz="1200" b="0" baseline="0" dirty="0" smtClean="0">
                          <a:solidFill>
                            <a:srgbClr val="000000"/>
                          </a:solidFill>
                        </a:rPr>
                        <a:t> </a:t>
                      </a:r>
                    </a:p>
                    <a:p>
                      <a:pPr algn="ctr"/>
                      <a:r>
                        <a:rPr lang="en-US" sz="1200" b="0" dirty="0" smtClean="0">
                          <a:solidFill>
                            <a:srgbClr val="000000"/>
                          </a:solidFill>
                        </a:rPr>
                        <a:t> (0.07%, 0.21%)</a:t>
                      </a:r>
                      <a:endParaRPr lang="en-US" sz="1200" b="0" dirty="0">
                        <a:solidFill>
                          <a:srgbClr val="000000"/>
                        </a:solidFill>
                      </a:endParaRPr>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8AE5FF"/>
                    </a:solidFill>
                  </a:tcPr>
                </a:tc>
                <a:tc>
                  <a:txBody>
                    <a:bodyPr/>
                    <a:lstStyle/>
                    <a:p>
                      <a:pPr algn="ctr"/>
                      <a:r>
                        <a:rPr lang="en-US" sz="1200" b="0" dirty="0" smtClean="0">
                          <a:solidFill>
                            <a:srgbClr val="000000"/>
                          </a:solidFill>
                        </a:rPr>
                        <a:t>0.05%</a:t>
                      </a:r>
                      <a:r>
                        <a:rPr lang="en-US" sz="1200" b="0" baseline="0" dirty="0" smtClean="0">
                          <a:solidFill>
                            <a:srgbClr val="000000"/>
                          </a:solidFill>
                        </a:rPr>
                        <a:t> </a:t>
                      </a:r>
                    </a:p>
                    <a:p>
                      <a:pPr algn="ctr"/>
                      <a:r>
                        <a:rPr lang="en-US" sz="1200" b="0" dirty="0" smtClean="0">
                          <a:solidFill>
                            <a:srgbClr val="000000"/>
                          </a:solidFill>
                        </a:rPr>
                        <a:t>(0.02%, 0.15%)</a:t>
                      </a:r>
                      <a:endParaRPr lang="en-US" sz="1200" b="0" dirty="0">
                        <a:solidFill>
                          <a:srgbClr val="000000"/>
                        </a:solidFill>
                      </a:endParaRPr>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200" b="0" dirty="0" smtClean="0">
                          <a:solidFill>
                            <a:srgbClr val="000000"/>
                          </a:solidFill>
                        </a:rPr>
                        <a:t>0.00%</a:t>
                      </a:r>
                    </a:p>
                    <a:p>
                      <a:pPr algn="ctr"/>
                      <a:r>
                        <a:rPr lang="en-US" sz="1200" b="0" dirty="0" smtClean="0">
                          <a:solidFill>
                            <a:srgbClr val="000000"/>
                          </a:solidFill>
                        </a:rPr>
                        <a:t>(0.00%,</a:t>
                      </a:r>
                      <a:r>
                        <a:rPr lang="en-US" sz="1200" b="0" baseline="0" dirty="0" smtClean="0">
                          <a:solidFill>
                            <a:srgbClr val="000000"/>
                          </a:solidFill>
                        </a:rPr>
                        <a:t> 0.13%)</a:t>
                      </a:r>
                      <a:endParaRPr lang="en-US" sz="1200" b="0" dirty="0">
                        <a:solidFill>
                          <a:srgbClr val="000000"/>
                        </a:solidFill>
                      </a:endParaRPr>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1200" b="0" dirty="0" smtClean="0">
                          <a:solidFill>
                            <a:srgbClr val="000000"/>
                          </a:solidFill>
                        </a:rPr>
                        <a:t>0.09%</a:t>
                      </a:r>
                      <a:r>
                        <a:rPr lang="en-US" sz="1200" b="0" baseline="0" dirty="0" smtClean="0">
                          <a:solidFill>
                            <a:srgbClr val="000000"/>
                          </a:solidFill>
                        </a:rPr>
                        <a:t> </a:t>
                      </a:r>
                    </a:p>
                    <a:p>
                      <a:pPr algn="ctr"/>
                      <a:r>
                        <a:rPr lang="en-US" sz="1200" b="0" dirty="0" smtClean="0">
                          <a:solidFill>
                            <a:srgbClr val="000000"/>
                          </a:solidFill>
                        </a:rPr>
                        <a:t>(0.07%, 0.12%)</a:t>
                      </a:r>
                      <a:endParaRPr lang="en-US" sz="1200" b="0" dirty="0">
                        <a:solidFill>
                          <a:srgbClr val="000000"/>
                        </a:solidFill>
                      </a:endParaRPr>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5">
                        <a:lumMod val="20000"/>
                        <a:lumOff val="80000"/>
                      </a:schemeClr>
                    </a:solidFill>
                  </a:tcPr>
                </a:tc>
              </a:tr>
              <a:tr h="306221">
                <a:tc>
                  <a:txBody>
                    <a:bodyPr/>
                    <a:lstStyle/>
                    <a:p>
                      <a:pPr algn="ctr"/>
                      <a:r>
                        <a:rPr lang="en-US" sz="1400" b="1" dirty="0" smtClean="0"/>
                        <a:t>Prevalence Difference (95% CI)</a:t>
                      </a:r>
                      <a:endParaRPr lang="en-US" sz="1400" b="1" dirty="0"/>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400" b="1" dirty="0" smtClean="0">
                          <a:solidFill>
                            <a:srgbClr val="000000"/>
                          </a:solidFill>
                        </a:rPr>
                        <a:t>ref</a:t>
                      </a:r>
                      <a:endParaRPr lang="en-US" sz="1400" b="1"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ABFFEC"/>
                    </a:solidFill>
                  </a:tcPr>
                </a:tc>
                <a:tc>
                  <a:txBody>
                    <a:bodyPr/>
                    <a:lstStyle/>
                    <a:p>
                      <a:pPr algn="ctr"/>
                      <a:r>
                        <a:rPr lang="en-US" sz="1400" b="1" dirty="0" smtClean="0">
                          <a:solidFill>
                            <a:srgbClr val="000000"/>
                          </a:solidFill>
                        </a:rPr>
                        <a:t>-0.82%</a:t>
                      </a:r>
                    </a:p>
                    <a:p>
                      <a:pPr algn="ctr"/>
                      <a:r>
                        <a:rPr lang="en-US" sz="1400" b="1" dirty="0" smtClean="0">
                          <a:solidFill>
                            <a:srgbClr val="000000"/>
                          </a:solidFill>
                        </a:rPr>
                        <a:t> (-0.24%, -2.3%)</a:t>
                      </a:r>
                      <a:endParaRPr lang="en-US" sz="1400" b="1"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8AE5FF"/>
                    </a:solidFill>
                  </a:tcPr>
                </a:tc>
                <a:tc>
                  <a:txBody>
                    <a:bodyPr/>
                    <a:lstStyle/>
                    <a:p>
                      <a:pPr algn="ctr"/>
                      <a:r>
                        <a:rPr lang="en-US" sz="1400" b="1" dirty="0" smtClean="0">
                          <a:solidFill>
                            <a:srgbClr val="000000"/>
                          </a:solidFill>
                        </a:rPr>
                        <a:t>-0.89% </a:t>
                      </a:r>
                    </a:p>
                    <a:p>
                      <a:pPr algn="ctr"/>
                      <a:r>
                        <a:rPr lang="en-US" sz="1400" b="1" dirty="0" smtClean="0">
                          <a:solidFill>
                            <a:srgbClr val="000000"/>
                          </a:solidFill>
                        </a:rPr>
                        <a:t>(-0.31%,- 2.3%)</a:t>
                      </a:r>
                      <a:endParaRPr lang="en-US" sz="1400" b="1"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400" b="1" dirty="0" smtClean="0">
                          <a:solidFill>
                            <a:srgbClr val="000000"/>
                          </a:solidFill>
                        </a:rPr>
                        <a:t>-0.94% </a:t>
                      </a:r>
                    </a:p>
                    <a:p>
                      <a:pPr algn="ctr"/>
                      <a:r>
                        <a:rPr lang="en-US" sz="1400" b="1" dirty="0" smtClean="0">
                          <a:solidFill>
                            <a:srgbClr val="000000"/>
                          </a:solidFill>
                        </a:rPr>
                        <a:t>(-0.35%,</a:t>
                      </a:r>
                      <a:r>
                        <a:rPr lang="en-US" sz="1400" b="1" baseline="0" dirty="0" smtClean="0">
                          <a:solidFill>
                            <a:srgbClr val="000000"/>
                          </a:solidFill>
                        </a:rPr>
                        <a:t> -2.4%)</a:t>
                      </a:r>
                      <a:endParaRPr lang="en-US" sz="1400" b="1"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1400" b="1" dirty="0" smtClean="0">
                          <a:solidFill>
                            <a:srgbClr val="000000"/>
                          </a:solidFill>
                        </a:rPr>
                        <a:t>-0.85% </a:t>
                      </a:r>
                    </a:p>
                    <a:p>
                      <a:pPr algn="ctr"/>
                      <a:r>
                        <a:rPr lang="en-US" sz="1400" b="1" dirty="0" smtClean="0">
                          <a:solidFill>
                            <a:srgbClr val="000000"/>
                          </a:solidFill>
                        </a:rPr>
                        <a:t>(-0.27%, -2.3%)</a:t>
                      </a:r>
                      <a:endParaRPr lang="en-US" sz="1400" b="1" dirty="0">
                        <a:solidFill>
                          <a:srgbClr val="000000"/>
                        </a:solidFill>
                      </a:endParaRPr>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5">
                        <a:lumMod val="20000"/>
                        <a:lumOff val="80000"/>
                      </a:schemeClr>
                    </a:solidFill>
                  </a:tcPr>
                </a:tc>
              </a:tr>
            </a:tbl>
          </a:graphicData>
        </a:graphic>
      </p:graphicFrame>
      <p:sp>
        <p:nvSpPr>
          <p:cNvPr id="5" name="TextBox 4"/>
          <p:cNvSpPr txBox="1"/>
          <p:nvPr/>
        </p:nvSpPr>
        <p:spPr>
          <a:xfrm>
            <a:off x="502672" y="229335"/>
            <a:ext cx="8175034" cy="584776"/>
          </a:xfrm>
          <a:prstGeom prst="rect">
            <a:avLst/>
          </a:prstGeom>
          <a:noFill/>
        </p:spPr>
        <p:txBody>
          <a:bodyPr wrap="square" rtlCol="0">
            <a:spAutoFit/>
          </a:bodyPr>
          <a:lstStyle/>
          <a:p>
            <a:pPr algn="ctr"/>
            <a:r>
              <a:rPr lang="en-US" sz="3200" b="1" dirty="0">
                <a:solidFill>
                  <a:srgbClr val="000000"/>
                </a:solidFill>
              </a:rPr>
              <a:t>NTD Prevalence Difference by Exposure</a:t>
            </a:r>
          </a:p>
        </p:txBody>
      </p:sp>
      <p:sp>
        <p:nvSpPr>
          <p:cNvPr id="8" name="Rectangle 7"/>
          <p:cNvSpPr/>
          <p:nvPr/>
        </p:nvSpPr>
        <p:spPr>
          <a:xfrm>
            <a:off x="502673" y="975723"/>
            <a:ext cx="8175034" cy="411236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253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Neural Tube Defects on DTG at conception</a:t>
            </a:r>
            <a:endParaRPr lang="en-US" sz="3600" dirty="0"/>
          </a:p>
        </p:txBody>
      </p:sp>
      <p:sp>
        <p:nvSpPr>
          <p:cNvPr id="9" name="Content Placeholder 8"/>
          <p:cNvSpPr>
            <a:spLocks noGrp="1"/>
          </p:cNvSpPr>
          <p:nvPr>
            <p:ph idx="1"/>
          </p:nvPr>
        </p:nvSpPr>
        <p:spPr>
          <a:xfrm>
            <a:off x="201906" y="1600200"/>
            <a:ext cx="5545359" cy="5257800"/>
          </a:xfrm>
        </p:spPr>
        <p:txBody>
          <a:bodyPr>
            <a:noAutofit/>
          </a:bodyPr>
          <a:lstStyle/>
          <a:p>
            <a:r>
              <a:rPr lang="en-US" sz="2400" dirty="0" smtClean="0">
                <a:solidFill>
                  <a:srgbClr val="000000"/>
                </a:solidFill>
              </a:rPr>
              <a:t>The 4 defects identified were all pre-specified as NTDs, and included: </a:t>
            </a:r>
          </a:p>
          <a:p>
            <a:pPr lvl="1"/>
            <a:r>
              <a:rPr lang="en-US" sz="2000" dirty="0" err="1" smtClean="0">
                <a:solidFill>
                  <a:srgbClr val="000000"/>
                </a:solidFill>
              </a:rPr>
              <a:t>encephalocele</a:t>
            </a:r>
            <a:r>
              <a:rPr lang="en-US" sz="2000" dirty="0" smtClean="0">
                <a:solidFill>
                  <a:srgbClr val="000000"/>
                </a:solidFill>
              </a:rPr>
              <a:t> (with photo)</a:t>
            </a:r>
            <a:endParaRPr lang="en-US" sz="2000" dirty="0">
              <a:solidFill>
                <a:srgbClr val="000000"/>
              </a:solidFill>
            </a:endParaRPr>
          </a:p>
          <a:p>
            <a:pPr lvl="1"/>
            <a:r>
              <a:rPr lang="en-US" sz="2000" dirty="0" smtClean="0">
                <a:solidFill>
                  <a:srgbClr val="000000"/>
                </a:solidFill>
              </a:rPr>
              <a:t>anencephaly </a:t>
            </a:r>
            <a:r>
              <a:rPr lang="en-US" sz="2000" dirty="0">
                <a:solidFill>
                  <a:srgbClr val="000000"/>
                </a:solidFill>
              </a:rPr>
              <a:t>(no photo</a:t>
            </a:r>
            <a:r>
              <a:rPr lang="en-US" sz="2000" dirty="0" smtClean="0">
                <a:solidFill>
                  <a:srgbClr val="000000"/>
                </a:solidFill>
              </a:rPr>
              <a:t>)</a:t>
            </a:r>
            <a:endParaRPr lang="en-US" sz="2000" dirty="0">
              <a:solidFill>
                <a:srgbClr val="000000"/>
              </a:solidFill>
            </a:endParaRPr>
          </a:p>
          <a:p>
            <a:pPr lvl="1"/>
            <a:r>
              <a:rPr lang="en-US" sz="2000" dirty="0" err="1" smtClean="0">
                <a:solidFill>
                  <a:srgbClr val="000000"/>
                </a:solidFill>
              </a:rPr>
              <a:t>myelomeningocele</a:t>
            </a:r>
            <a:r>
              <a:rPr lang="en-US" sz="2000" dirty="0" smtClean="0">
                <a:solidFill>
                  <a:srgbClr val="000000"/>
                </a:solidFill>
              </a:rPr>
              <a:t> (with photo)</a:t>
            </a:r>
          </a:p>
          <a:p>
            <a:pPr lvl="1"/>
            <a:r>
              <a:rPr lang="en-US" sz="2000" dirty="0" err="1" smtClean="0">
                <a:solidFill>
                  <a:srgbClr val="000000"/>
                </a:solidFill>
              </a:rPr>
              <a:t>iniencephaly</a:t>
            </a:r>
            <a:r>
              <a:rPr lang="en-US" sz="2000" dirty="0" smtClean="0">
                <a:solidFill>
                  <a:srgbClr val="000000"/>
                </a:solidFill>
              </a:rPr>
              <a:t> (with photo)</a:t>
            </a:r>
          </a:p>
          <a:p>
            <a:r>
              <a:rPr lang="en-US" sz="2400" dirty="0" smtClean="0">
                <a:solidFill>
                  <a:srgbClr val="000000"/>
                </a:solidFill>
              </a:rPr>
              <a:t>None </a:t>
            </a:r>
            <a:r>
              <a:rPr lang="en-US" sz="2400" dirty="0">
                <a:solidFill>
                  <a:srgbClr val="000000"/>
                </a:solidFill>
              </a:rPr>
              <a:t>of the women were reported to be on folate supplementation PRIOR to pregnancy </a:t>
            </a:r>
            <a:endParaRPr lang="en-US" sz="2400" dirty="0" smtClean="0">
              <a:solidFill>
                <a:srgbClr val="000000"/>
              </a:solidFill>
            </a:endParaRPr>
          </a:p>
          <a:p>
            <a:pPr lvl="1"/>
            <a:r>
              <a:rPr lang="en-US" sz="2000" dirty="0" smtClean="0">
                <a:solidFill>
                  <a:srgbClr val="000000"/>
                </a:solidFill>
              </a:rPr>
              <a:t>Botswana </a:t>
            </a:r>
            <a:r>
              <a:rPr lang="en-US" sz="2000" dirty="0">
                <a:solidFill>
                  <a:srgbClr val="000000"/>
                </a:solidFill>
              </a:rPr>
              <a:t>does not fortify grains with </a:t>
            </a:r>
            <a:r>
              <a:rPr lang="en-US" sz="2000" dirty="0" smtClean="0">
                <a:solidFill>
                  <a:srgbClr val="000000"/>
                </a:solidFill>
              </a:rPr>
              <a:t>folate</a:t>
            </a:r>
            <a:endParaRPr lang="en-US" sz="2000" dirty="0">
              <a:solidFill>
                <a:srgbClr val="000000"/>
              </a:solidFill>
            </a:endParaRPr>
          </a:p>
          <a:p>
            <a:pPr marL="457200" indent="-457200"/>
            <a:r>
              <a:rPr lang="en-US" sz="2400" dirty="0">
                <a:solidFill>
                  <a:srgbClr val="000000"/>
                </a:solidFill>
              </a:rPr>
              <a:t>Review of maternal data found no other risk factor for NTD </a:t>
            </a:r>
            <a:r>
              <a:rPr lang="en-US" sz="2400" dirty="0" smtClean="0">
                <a:solidFill>
                  <a:srgbClr val="000000"/>
                </a:solidFill>
              </a:rPr>
              <a:t>present</a:t>
            </a:r>
            <a:endParaRPr lang="en-US" sz="2400" dirty="0">
              <a:solidFill>
                <a:srgbClr val="000000"/>
              </a:solidFill>
            </a:endParaRPr>
          </a:p>
        </p:txBody>
      </p:sp>
      <p:pic>
        <p:nvPicPr>
          <p:cNvPr id="11" name="Picture 10"/>
          <p:cNvPicPr>
            <a:picLocks noChangeAspect="1"/>
          </p:cNvPicPr>
          <p:nvPr/>
        </p:nvPicPr>
        <p:blipFill>
          <a:blip r:embed="rId3"/>
          <a:stretch>
            <a:fillRect/>
          </a:stretch>
        </p:blipFill>
        <p:spPr>
          <a:xfrm>
            <a:off x="5695591" y="1608017"/>
            <a:ext cx="3385493" cy="4326194"/>
          </a:xfrm>
          <a:prstGeom prst="rect">
            <a:avLst/>
          </a:prstGeom>
        </p:spPr>
      </p:pic>
    </p:spTree>
    <p:extLst>
      <p:ext uri="{BB962C8B-B14F-4D97-AF65-F5344CB8AC3E}">
        <p14:creationId xmlns:p14="http://schemas.microsoft.com/office/powerpoint/2010/main" val="35287062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 increase in ntd over ti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22491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078" y="1727428"/>
            <a:ext cx="8229600" cy="4472608"/>
          </a:xfrm>
        </p:spPr>
        <p:txBody>
          <a:bodyPr>
            <a:normAutofit fontScale="92500" lnSpcReduction="10000"/>
          </a:bodyPr>
          <a:lstStyle/>
          <a:p>
            <a:r>
              <a:rPr lang="en-US" b="1" dirty="0" smtClean="0">
                <a:solidFill>
                  <a:srgbClr val="131313"/>
                </a:solidFill>
              </a:rPr>
              <a:t>The </a:t>
            </a:r>
            <a:r>
              <a:rPr lang="en-US" b="1" dirty="0" err="1" smtClean="0">
                <a:solidFill>
                  <a:srgbClr val="131313"/>
                </a:solidFill>
              </a:rPr>
              <a:t>Tsepamo</a:t>
            </a:r>
            <a:r>
              <a:rPr lang="en-US" b="1" dirty="0" smtClean="0">
                <a:solidFill>
                  <a:srgbClr val="131313"/>
                </a:solidFill>
              </a:rPr>
              <a:t> Study started in August 2014</a:t>
            </a:r>
          </a:p>
          <a:p>
            <a:pPr lvl="1"/>
            <a:r>
              <a:rPr lang="en-US" dirty="0" smtClean="0">
                <a:solidFill>
                  <a:srgbClr val="131313"/>
                </a:solidFill>
              </a:rPr>
              <a:t>Birth Outcomes Surveillance </a:t>
            </a:r>
          </a:p>
          <a:p>
            <a:pPr lvl="1"/>
            <a:r>
              <a:rPr lang="en-US" dirty="0">
                <a:solidFill>
                  <a:srgbClr val="000000"/>
                </a:solidFill>
              </a:rPr>
              <a:t>Funding</a:t>
            </a:r>
            <a:r>
              <a:rPr lang="en-US" b="1" dirty="0">
                <a:solidFill>
                  <a:srgbClr val="000000"/>
                </a:solidFill>
              </a:rPr>
              <a:t>: </a:t>
            </a:r>
            <a:r>
              <a:rPr lang="en-US" dirty="0">
                <a:solidFill>
                  <a:srgbClr val="000000"/>
                </a:solidFill>
              </a:rPr>
              <a:t>NIH/NICHD (R01, R Shapiro PI</a:t>
            </a:r>
            <a:r>
              <a:rPr lang="en-US" dirty="0" smtClean="0">
                <a:solidFill>
                  <a:srgbClr val="000000"/>
                </a:solidFill>
              </a:rPr>
              <a:t>)</a:t>
            </a:r>
          </a:p>
          <a:p>
            <a:pPr marL="457200" lvl="1" indent="0">
              <a:buNone/>
            </a:pPr>
            <a:endParaRPr lang="en-US" dirty="0" smtClean="0">
              <a:solidFill>
                <a:srgbClr val="131313"/>
              </a:solidFill>
            </a:endParaRPr>
          </a:p>
          <a:p>
            <a:r>
              <a:rPr lang="en-US" b="1" dirty="0" smtClean="0">
                <a:solidFill>
                  <a:srgbClr val="131313"/>
                </a:solidFill>
              </a:rPr>
              <a:t>Primary aims:</a:t>
            </a:r>
            <a:r>
              <a:rPr lang="en-US" dirty="0" smtClean="0"/>
              <a:t>:</a:t>
            </a:r>
            <a:endParaRPr lang="en-US" dirty="0"/>
          </a:p>
          <a:p>
            <a:pPr lvl="1"/>
            <a:r>
              <a:rPr lang="en-US" dirty="0">
                <a:solidFill>
                  <a:srgbClr val="000000"/>
                </a:solidFill>
              </a:rPr>
              <a:t>(1) Evaluate adverse birth outcomes by HIV-status and ART regimen</a:t>
            </a:r>
          </a:p>
          <a:p>
            <a:pPr lvl="1"/>
            <a:r>
              <a:rPr lang="en-US" b="1" dirty="0">
                <a:solidFill>
                  <a:srgbClr val="000000"/>
                </a:solidFill>
              </a:rPr>
              <a:t>(2) Determine if there is an increased risk of neural tube defects (NTDs) among infants exposed to efavirenz (EFV) from conception</a:t>
            </a:r>
          </a:p>
          <a:p>
            <a:pPr marL="0" indent="0">
              <a:buNone/>
            </a:pPr>
            <a:endParaRPr lang="en-US" dirty="0" smtClean="0">
              <a:solidFill>
                <a:srgbClr val="002060"/>
              </a:solidFill>
            </a:endParaRPr>
          </a:p>
        </p:txBody>
      </p:sp>
      <p:grpSp>
        <p:nvGrpSpPr>
          <p:cNvPr id="5" name="Group 4"/>
          <p:cNvGrpSpPr/>
          <p:nvPr/>
        </p:nvGrpSpPr>
        <p:grpSpPr>
          <a:xfrm>
            <a:off x="0" y="0"/>
            <a:ext cx="9144000" cy="1510749"/>
            <a:chOff x="0" y="0"/>
            <a:chExt cx="9144000" cy="1510749"/>
          </a:xfrm>
        </p:grpSpPr>
        <p:sp>
          <p:nvSpPr>
            <p:cNvPr id="6" name="Rectangle 5"/>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457200"/>
            <a:ext cx="9144000" cy="471115"/>
          </a:xfrm>
        </p:spPr>
        <p:txBody>
          <a:bodyPr>
            <a:normAutofit fontScale="90000"/>
          </a:bodyPr>
          <a:lstStyle/>
          <a:p>
            <a:r>
              <a:rPr lang="en-US" sz="3600" dirty="0" smtClean="0"/>
              <a:t>Background</a:t>
            </a:r>
            <a:endParaRPr lang="en-US" sz="3600" dirty="0"/>
          </a:p>
        </p:txBody>
      </p:sp>
      <p:cxnSp>
        <p:nvCxnSpPr>
          <p:cNvPr id="11" name="Straight Connector 10"/>
          <p:cNvCxnSpPr/>
          <p:nvPr/>
        </p:nvCxnSpPr>
        <p:spPr>
          <a:xfrm>
            <a:off x="0" y="6331227"/>
            <a:ext cx="9144000" cy="0"/>
          </a:xfrm>
          <a:prstGeom prst="line">
            <a:avLst/>
          </a:prstGeom>
          <a:ln w="22225">
            <a:solidFill>
              <a:schemeClr val="bg1"/>
            </a:solidFill>
          </a:ln>
          <a:effectLst>
            <a:outerShdw blurRad="38100" dist="254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1266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 increase in ntd over ti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239003" y="1024314"/>
            <a:ext cx="3598507" cy="1477328"/>
          </a:xfrm>
          <a:prstGeom prst="rect">
            <a:avLst/>
          </a:prstGeom>
          <a:noFill/>
          <a:ln>
            <a:solidFill>
              <a:schemeClr val="bg1"/>
            </a:solidFill>
          </a:ln>
        </p:spPr>
        <p:txBody>
          <a:bodyPr wrap="square" rtlCol="0">
            <a:spAutoFit/>
          </a:bodyPr>
          <a:lstStyle/>
          <a:p>
            <a:pPr marL="285750" indent="-285750">
              <a:buFont typeface="Arial"/>
              <a:buChar char="•"/>
            </a:pPr>
            <a:r>
              <a:rPr lang="en-US" b="1" dirty="0" smtClean="0">
                <a:solidFill>
                  <a:srgbClr val="FF0000"/>
                </a:solidFill>
              </a:rPr>
              <a:t>No clustering by site</a:t>
            </a:r>
          </a:p>
          <a:p>
            <a:endParaRPr lang="en-US" b="1" dirty="0" smtClean="0">
              <a:solidFill>
                <a:srgbClr val="FF0000"/>
              </a:solidFill>
            </a:endParaRPr>
          </a:p>
          <a:p>
            <a:pPr marL="285750" indent="-285750">
              <a:buFont typeface="Arial"/>
              <a:buChar char="•"/>
            </a:pPr>
            <a:r>
              <a:rPr lang="en-US" b="1" dirty="0" smtClean="0">
                <a:solidFill>
                  <a:srgbClr val="FF0000"/>
                </a:solidFill>
              </a:rPr>
              <a:t>No difference in a common minor abnormality to suggest a differential ascertainment</a:t>
            </a:r>
            <a:endParaRPr lang="en-US" b="1" dirty="0">
              <a:solidFill>
                <a:srgbClr val="FF0000"/>
              </a:solidFill>
            </a:endParaRPr>
          </a:p>
        </p:txBody>
      </p:sp>
    </p:spTree>
    <p:extLst>
      <p:ext uri="{BB962C8B-B14F-4D97-AF65-F5344CB8AC3E}">
        <p14:creationId xmlns:p14="http://schemas.microsoft.com/office/powerpoint/2010/main" val="2412820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45120184"/>
              </p:ext>
            </p:extLst>
          </p:nvPr>
        </p:nvGraphicFramePr>
        <p:xfrm>
          <a:off x="154846" y="3965192"/>
          <a:ext cx="8767224" cy="25149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30544" y="6480108"/>
            <a:ext cx="737115" cy="369332"/>
          </a:xfrm>
          <a:prstGeom prst="rect">
            <a:avLst/>
          </a:prstGeom>
          <a:noFill/>
          <a:ln>
            <a:solidFill>
              <a:srgbClr val="000000"/>
            </a:solidFill>
          </a:ln>
        </p:spPr>
        <p:txBody>
          <a:bodyPr wrap="square" rtlCol="0">
            <a:spAutoFit/>
          </a:bodyPr>
          <a:lstStyle/>
          <a:p>
            <a:r>
              <a:rPr lang="en-US" dirty="0" smtClean="0">
                <a:solidFill>
                  <a:srgbClr val="000000"/>
                </a:solidFill>
              </a:rPr>
              <a:t>2014</a:t>
            </a:r>
            <a:endParaRPr lang="en-US" dirty="0">
              <a:solidFill>
                <a:srgbClr val="000000"/>
              </a:solidFill>
            </a:endParaRPr>
          </a:p>
        </p:txBody>
      </p:sp>
      <p:sp>
        <p:nvSpPr>
          <p:cNvPr id="6" name="TextBox 5"/>
          <p:cNvSpPr txBox="1"/>
          <p:nvPr/>
        </p:nvSpPr>
        <p:spPr>
          <a:xfrm>
            <a:off x="1367659" y="6480108"/>
            <a:ext cx="2095893" cy="369332"/>
          </a:xfrm>
          <a:prstGeom prst="rect">
            <a:avLst/>
          </a:prstGeom>
          <a:noFill/>
          <a:ln>
            <a:solidFill>
              <a:srgbClr val="000000"/>
            </a:solidFill>
          </a:ln>
        </p:spPr>
        <p:txBody>
          <a:bodyPr wrap="square" rtlCol="0">
            <a:spAutoFit/>
          </a:bodyPr>
          <a:lstStyle/>
          <a:p>
            <a:pPr algn="ctr"/>
            <a:r>
              <a:rPr lang="en-US" dirty="0" smtClean="0">
                <a:solidFill>
                  <a:srgbClr val="000000"/>
                </a:solidFill>
              </a:rPr>
              <a:t>2015</a:t>
            </a:r>
            <a:endParaRPr lang="en-US" dirty="0">
              <a:solidFill>
                <a:srgbClr val="000000"/>
              </a:solidFill>
            </a:endParaRPr>
          </a:p>
        </p:txBody>
      </p:sp>
      <p:sp>
        <p:nvSpPr>
          <p:cNvPr id="7" name="TextBox 6"/>
          <p:cNvSpPr txBox="1"/>
          <p:nvPr/>
        </p:nvSpPr>
        <p:spPr>
          <a:xfrm>
            <a:off x="3463553" y="6480108"/>
            <a:ext cx="2087012" cy="369332"/>
          </a:xfrm>
          <a:prstGeom prst="rect">
            <a:avLst/>
          </a:prstGeom>
          <a:noFill/>
          <a:ln>
            <a:solidFill>
              <a:srgbClr val="000000"/>
            </a:solidFill>
          </a:ln>
        </p:spPr>
        <p:txBody>
          <a:bodyPr wrap="square" rtlCol="0">
            <a:spAutoFit/>
          </a:bodyPr>
          <a:lstStyle/>
          <a:p>
            <a:pPr algn="ctr"/>
            <a:r>
              <a:rPr lang="en-US" dirty="0" smtClean="0">
                <a:solidFill>
                  <a:srgbClr val="000000"/>
                </a:solidFill>
              </a:rPr>
              <a:t>2016</a:t>
            </a:r>
            <a:endParaRPr lang="en-US" dirty="0">
              <a:solidFill>
                <a:srgbClr val="000000"/>
              </a:solidFill>
            </a:endParaRPr>
          </a:p>
        </p:txBody>
      </p:sp>
      <p:sp>
        <p:nvSpPr>
          <p:cNvPr id="8" name="TextBox 7"/>
          <p:cNvSpPr txBox="1"/>
          <p:nvPr/>
        </p:nvSpPr>
        <p:spPr>
          <a:xfrm>
            <a:off x="5550565" y="6480108"/>
            <a:ext cx="2027833" cy="369332"/>
          </a:xfrm>
          <a:prstGeom prst="rect">
            <a:avLst/>
          </a:prstGeom>
          <a:noFill/>
          <a:ln>
            <a:solidFill>
              <a:srgbClr val="000000"/>
            </a:solidFill>
          </a:ln>
        </p:spPr>
        <p:txBody>
          <a:bodyPr wrap="square" rtlCol="0">
            <a:spAutoFit/>
          </a:bodyPr>
          <a:lstStyle/>
          <a:p>
            <a:pPr algn="ctr"/>
            <a:r>
              <a:rPr lang="en-US" dirty="0" smtClean="0">
                <a:solidFill>
                  <a:srgbClr val="000000"/>
                </a:solidFill>
              </a:rPr>
              <a:t>2017</a:t>
            </a:r>
            <a:endParaRPr lang="en-US" dirty="0">
              <a:solidFill>
                <a:srgbClr val="000000"/>
              </a:solidFill>
            </a:endParaRPr>
          </a:p>
        </p:txBody>
      </p:sp>
      <p:sp>
        <p:nvSpPr>
          <p:cNvPr id="9" name="TextBox 8"/>
          <p:cNvSpPr txBox="1"/>
          <p:nvPr/>
        </p:nvSpPr>
        <p:spPr>
          <a:xfrm>
            <a:off x="7578398" y="6480108"/>
            <a:ext cx="1094563" cy="369332"/>
          </a:xfrm>
          <a:prstGeom prst="rect">
            <a:avLst/>
          </a:prstGeom>
          <a:noFill/>
          <a:ln>
            <a:solidFill>
              <a:srgbClr val="000000"/>
            </a:solidFill>
          </a:ln>
        </p:spPr>
        <p:txBody>
          <a:bodyPr wrap="square" rtlCol="0">
            <a:spAutoFit/>
          </a:bodyPr>
          <a:lstStyle/>
          <a:p>
            <a:pPr algn="ctr"/>
            <a:r>
              <a:rPr lang="en-US" dirty="0" smtClean="0">
                <a:solidFill>
                  <a:srgbClr val="000000"/>
                </a:solidFill>
              </a:rPr>
              <a:t>2018</a:t>
            </a:r>
            <a:endParaRPr lang="en-US" dirty="0">
              <a:solidFill>
                <a:srgbClr val="000000"/>
              </a:solidFill>
            </a:endParaRPr>
          </a:p>
        </p:txBody>
      </p:sp>
      <p:sp>
        <p:nvSpPr>
          <p:cNvPr id="10" name="TextBox 9"/>
          <p:cNvSpPr txBox="1"/>
          <p:nvPr/>
        </p:nvSpPr>
        <p:spPr>
          <a:xfrm>
            <a:off x="299059" y="1510749"/>
            <a:ext cx="8475938" cy="1938992"/>
          </a:xfrm>
          <a:prstGeom prst="rect">
            <a:avLst/>
          </a:prstGeom>
          <a:noFill/>
        </p:spPr>
        <p:txBody>
          <a:bodyPr wrap="square" rtlCol="0">
            <a:spAutoFit/>
          </a:bodyPr>
          <a:lstStyle/>
          <a:p>
            <a:pPr marL="342900" indent="-342900">
              <a:buFont typeface="Arial"/>
              <a:buChar char="•"/>
            </a:pPr>
            <a:r>
              <a:rPr lang="en-US" sz="2400" dirty="0" smtClean="0">
                <a:solidFill>
                  <a:srgbClr val="000000"/>
                </a:solidFill>
              </a:rPr>
              <a:t>From 1 May-15 July, there were </a:t>
            </a:r>
            <a:r>
              <a:rPr lang="en-US" sz="2400" b="1" dirty="0" smtClean="0">
                <a:solidFill>
                  <a:srgbClr val="000000"/>
                </a:solidFill>
              </a:rPr>
              <a:t>2 more NTDs; </a:t>
            </a:r>
            <a:r>
              <a:rPr lang="en-US" sz="2400" dirty="0" smtClean="0">
                <a:solidFill>
                  <a:srgbClr val="000000"/>
                </a:solidFill>
              </a:rPr>
              <a:t>1 in an infant exposed to </a:t>
            </a:r>
            <a:r>
              <a:rPr lang="en-US" sz="2400" b="1" dirty="0" smtClean="0">
                <a:solidFill>
                  <a:srgbClr val="000000"/>
                </a:solidFill>
              </a:rPr>
              <a:t>DTG </a:t>
            </a:r>
            <a:r>
              <a:rPr lang="en-US" sz="2400" b="1" i="1" dirty="0" smtClean="0">
                <a:solidFill>
                  <a:srgbClr val="000000"/>
                </a:solidFill>
              </a:rPr>
              <a:t>started</a:t>
            </a:r>
            <a:r>
              <a:rPr lang="en-US" sz="2400" b="1" dirty="0" smtClean="0">
                <a:solidFill>
                  <a:srgbClr val="000000"/>
                </a:solidFill>
              </a:rPr>
              <a:t> </a:t>
            </a:r>
            <a:r>
              <a:rPr lang="en-US" sz="2400" b="1" i="1" dirty="0" smtClean="0">
                <a:solidFill>
                  <a:srgbClr val="000000"/>
                </a:solidFill>
              </a:rPr>
              <a:t>during pregnancy</a:t>
            </a:r>
            <a:r>
              <a:rPr lang="en-US" sz="2400" b="1" dirty="0" smtClean="0">
                <a:solidFill>
                  <a:srgbClr val="000000"/>
                </a:solidFill>
              </a:rPr>
              <a:t> </a:t>
            </a:r>
            <a:r>
              <a:rPr lang="en-US" sz="2400" dirty="0" smtClean="0">
                <a:solidFill>
                  <a:srgbClr val="000000"/>
                </a:solidFill>
              </a:rPr>
              <a:t>(8 weeks GA) and 1 birth to an </a:t>
            </a:r>
            <a:r>
              <a:rPr lang="en-US" sz="2400" b="1" dirty="0" smtClean="0">
                <a:solidFill>
                  <a:srgbClr val="000000"/>
                </a:solidFill>
              </a:rPr>
              <a:t>HIV-uninfected </a:t>
            </a:r>
            <a:r>
              <a:rPr lang="en-US" sz="2400" dirty="0" smtClean="0">
                <a:solidFill>
                  <a:srgbClr val="000000"/>
                </a:solidFill>
              </a:rPr>
              <a:t>woman</a:t>
            </a:r>
            <a:endParaRPr lang="en-US" sz="2400" dirty="0">
              <a:solidFill>
                <a:srgbClr val="000000"/>
              </a:solidFill>
            </a:endParaRPr>
          </a:p>
          <a:p>
            <a:pPr marL="800100" lvl="1" indent="-342900">
              <a:buFont typeface="Lucida Grande"/>
              <a:buChar char="-"/>
            </a:pPr>
            <a:r>
              <a:rPr lang="en-US" sz="2400" dirty="0" smtClean="0">
                <a:solidFill>
                  <a:srgbClr val="000000"/>
                </a:solidFill>
              </a:rPr>
              <a:t>NTDs in DTG started in pregnancy: 1/3104 (0.03%, 95% CI 0.01%, 0.18%)</a:t>
            </a:r>
          </a:p>
        </p:txBody>
      </p:sp>
      <p:grpSp>
        <p:nvGrpSpPr>
          <p:cNvPr id="16" name="Group 15"/>
          <p:cNvGrpSpPr/>
          <p:nvPr/>
        </p:nvGrpSpPr>
        <p:grpSpPr>
          <a:xfrm>
            <a:off x="0" y="0"/>
            <a:ext cx="9144000" cy="1510749"/>
            <a:chOff x="0" y="0"/>
            <a:chExt cx="9144000" cy="1510749"/>
          </a:xfrm>
        </p:grpSpPr>
        <p:sp>
          <p:nvSpPr>
            <p:cNvPr id="17" name="Rectangle 16"/>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Update since 1 May 2018</a:t>
              </a:r>
              <a:endParaRPr lang="en-US" sz="3600" dirty="0"/>
            </a:p>
          </p:txBody>
        </p:sp>
        <p:sp>
          <p:nvSpPr>
            <p:cNvPr id="18" name="Rectangle 17"/>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3463552" y="3457667"/>
            <a:ext cx="5458518" cy="1200329"/>
          </a:xfrm>
          <a:prstGeom prst="rect">
            <a:avLst/>
          </a:prstGeom>
          <a:noFill/>
          <a:ln>
            <a:solidFill>
              <a:srgbClr val="000000"/>
            </a:solidFill>
          </a:ln>
        </p:spPr>
        <p:txBody>
          <a:bodyPr wrap="square" rtlCol="0">
            <a:spAutoFit/>
          </a:bodyPr>
          <a:lstStyle/>
          <a:p>
            <a:r>
              <a:rPr lang="en-US" b="1" dirty="0">
                <a:solidFill>
                  <a:srgbClr val="000000"/>
                </a:solidFill>
              </a:rPr>
              <a:t>Updated prevalence of DTG exposure at conception is 4/596 (0.67%, 95% CI 0.26%, 1.7%</a:t>
            </a:r>
            <a:r>
              <a:rPr lang="en-US" b="1" dirty="0" smtClean="0">
                <a:solidFill>
                  <a:srgbClr val="000000"/>
                </a:solidFill>
              </a:rPr>
              <a:t>)</a:t>
            </a:r>
          </a:p>
          <a:p>
            <a:r>
              <a:rPr lang="en-US" dirty="0" smtClean="0">
                <a:solidFill>
                  <a:srgbClr val="000000"/>
                </a:solidFill>
              </a:rPr>
              <a:t>-</a:t>
            </a:r>
            <a:r>
              <a:rPr lang="en-US" dirty="0">
                <a:solidFill>
                  <a:srgbClr val="000000"/>
                </a:solidFill>
              </a:rPr>
              <a:t>- 95% CI still does not overlap with any other exposure </a:t>
            </a:r>
            <a:r>
              <a:rPr lang="en-US" dirty="0" smtClean="0">
                <a:solidFill>
                  <a:srgbClr val="000000"/>
                </a:solidFill>
              </a:rPr>
              <a:t>group</a:t>
            </a:r>
            <a:endParaRPr lang="en-US" dirty="0">
              <a:solidFill>
                <a:srgbClr val="000000"/>
              </a:solidFill>
            </a:endParaRPr>
          </a:p>
        </p:txBody>
      </p:sp>
    </p:spTree>
    <p:extLst>
      <p:ext uri="{BB962C8B-B14F-4D97-AF65-F5344CB8AC3E}">
        <p14:creationId xmlns:p14="http://schemas.microsoft.com/office/powerpoint/2010/main" val="28978390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Updated Analysis Plan</a:t>
            </a:r>
            <a:endParaRPr lang="en-US" sz="3600" dirty="0"/>
          </a:p>
        </p:txBody>
      </p:sp>
      <p:sp>
        <p:nvSpPr>
          <p:cNvPr id="9" name="Content Placeholder 8"/>
          <p:cNvSpPr>
            <a:spLocks noGrp="1"/>
          </p:cNvSpPr>
          <p:nvPr>
            <p:ph idx="1"/>
          </p:nvPr>
        </p:nvSpPr>
        <p:spPr>
          <a:xfrm>
            <a:off x="299877" y="1600200"/>
            <a:ext cx="8572912" cy="4909387"/>
          </a:xfrm>
        </p:spPr>
        <p:txBody>
          <a:bodyPr>
            <a:normAutofit lnSpcReduction="10000"/>
          </a:bodyPr>
          <a:lstStyle/>
          <a:p>
            <a:r>
              <a:rPr lang="en-US" sz="3000" b="1" dirty="0" smtClean="0">
                <a:solidFill>
                  <a:srgbClr val="000000"/>
                </a:solidFill>
              </a:rPr>
              <a:t>Next formal analysis will occur after 31 March 2019</a:t>
            </a:r>
          </a:p>
          <a:p>
            <a:pPr lvl="1"/>
            <a:r>
              <a:rPr lang="en-US" sz="2400" dirty="0" smtClean="0">
                <a:solidFill>
                  <a:srgbClr val="000000"/>
                </a:solidFill>
              </a:rPr>
              <a:t>Will include women already exposed to DTG from conception prior to recent guideline change</a:t>
            </a:r>
            <a:endParaRPr lang="en-US" sz="2400" b="1" dirty="0" smtClean="0">
              <a:solidFill>
                <a:srgbClr val="000000"/>
              </a:solidFill>
            </a:endParaRPr>
          </a:p>
          <a:p>
            <a:pPr lvl="1"/>
            <a:r>
              <a:rPr lang="en-US" sz="2400" dirty="0" smtClean="0">
                <a:solidFill>
                  <a:srgbClr val="000000"/>
                </a:solidFill>
              </a:rPr>
              <a:t>Plans in place to expand from 8 to 18 sites, increasing from 45% to 72% of births in the country</a:t>
            </a:r>
          </a:p>
          <a:p>
            <a:r>
              <a:rPr lang="en-US" sz="3000" b="1" dirty="0" smtClean="0">
                <a:solidFill>
                  <a:srgbClr val="000000"/>
                </a:solidFill>
              </a:rPr>
              <a:t>Final analysis in 2019 to include:</a:t>
            </a:r>
          </a:p>
          <a:p>
            <a:pPr lvl="1"/>
            <a:r>
              <a:rPr lang="en-US" dirty="0" smtClean="0">
                <a:solidFill>
                  <a:srgbClr val="000000"/>
                </a:solidFill>
              </a:rPr>
              <a:t>NTDs</a:t>
            </a:r>
          </a:p>
          <a:p>
            <a:pPr lvl="1"/>
            <a:r>
              <a:rPr lang="en-US" dirty="0" smtClean="0">
                <a:solidFill>
                  <a:srgbClr val="000000"/>
                </a:solidFill>
              </a:rPr>
              <a:t>All major malformations</a:t>
            </a:r>
          </a:p>
          <a:p>
            <a:pPr lvl="1"/>
            <a:r>
              <a:rPr lang="en-US" dirty="0" smtClean="0">
                <a:solidFill>
                  <a:srgbClr val="000000"/>
                </a:solidFill>
              </a:rPr>
              <a:t>Other adverse birth outcomes (stillbirth, preterm, SGA, NND)</a:t>
            </a:r>
          </a:p>
          <a:p>
            <a:pPr marL="457200" lvl="1"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17436138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06327" y="3218358"/>
            <a:ext cx="4559300" cy="2603500"/>
          </a:xfrm>
          <a:prstGeom prst="rect">
            <a:avLst/>
          </a:prstGeom>
        </p:spPr>
      </p:pic>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Projections for March 2019</a:t>
            </a:r>
            <a:endParaRPr lang="en-US" sz="3600" dirty="0"/>
          </a:p>
        </p:txBody>
      </p:sp>
      <p:sp>
        <p:nvSpPr>
          <p:cNvPr id="13" name="TextBox 12"/>
          <p:cNvSpPr txBox="1"/>
          <p:nvPr/>
        </p:nvSpPr>
        <p:spPr>
          <a:xfrm>
            <a:off x="76200" y="1691683"/>
            <a:ext cx="8989427" cy="830997"/>
          </a:xfrm>
          <a:prstGeom prst="rect">
            <a:avLst/>
          </a:prstGeom>
          <a:noFill/>
        </p:spPr>
        <p:txBody>
          <a:bodyPr wrap="square" rtlCol="0">
            <a:spAutoFit/>
          </a:bodyPr>
          <a:lstStyle/>
          <a:p>
            <a:pPr marL="342900" indent="-342900" algn="ctr">
              <a:buFont typeface="Arial"/>
              <a:buChar char="•"/>
            </a:pPr>
            <a:r>
              <a:rPr lang="en-US" sz="2400" b="1" dirty="0" smtClean="0">
                <a:solidFill>
                  <a:srgbClr val="000000"/>
                </a:solidFill>
              </a:rPr>
              <a:t>With expanded surveillance to 18 sites, we estimate ~ 1226 births with exposure to DTG from conception by end of March 2019</a:t>
            </a:r>
            <a:endParaRPr lang="en-US" sz="2400" b="1" dirty="0">
              <a:solidFill>
                <a:srgbClr val="000000"/>
              </a:solidFill>
            </a:endParaRPr>
          </a:p>
        </p:txBody>
      </p:sp>
      <p:sp>
        <p:nvSpPr>
          <p:cNvPr id="28" name="TextBox 27"/>
          <p:cNvSpPr txBox="1"/>
          <p:nvPr/>
        </p:nvSpPr>
        <p:spPr>
          <a:xfrm>
            <a:off x="346001" y="2679749"/>
            <a:ext cx="3605301" cy="1077218"/>
          </a:xfrm>
          <a:prstGeom prst="rect">
            <a:avLst/>
          </a:prstGeom>
          <a:noFill/>
          <a:ln>
            <a:solidFill>
              <a:srgbClr val="000000"/>
            </a:solidFill>
          </a:ln>
        </p:spPr>
        <p:txBody>
          <a:bodyPr wrap="square" rtlCol="0">
            <a:spAutoFit/>
          </a:bodyPr>
          <a:lstStyle/>
          <a:p>
            <a:r>
              <a:rPr lang="en-US" sz="1600" dirty="0" smtClean="0">
                <a:solidFill>
                  <a:srgbClr val="000000"/>
                </a:solidFill>
              </a:rPr>
              <a:t>With 0 </a:t>
            </a:r>
            <a:r>
              <a:rPr lang="en-US" sz="1600" dirty="0">
                <a:solidFill>
                  <a:srgbClr val="000000"/>
                </a:solidFill>
              </a:rPr>
              <a:t>m</a:t>
            </a:r>
            <a:r>
              <a:rPr lang="en-US" sz="1600" dirty="0" smtClean="0">
                <a:solidFill>
                  <a:srgbClr val="000000"/>
                </a:solidFill>
              </a:rPr>
              <a:t>ore NTDs, the lower CI overlaps with the upper CI for </a:t>
            </a:r>
            <a:r>
              <a:rPr lang="en-US" sz="1600" dirty="0">
                <a:solidFill>
                  <a:srgbClr val="000000"/>
                </a:solidFill>
              </a:rPr>
              <a:t>o</a:t>
            </a:r>
            <a:r>
              <a:rPr lang="en-US" sz="1600" dirty="0" smtClean="0">
                <a:solidFill>
                  <a:srgbClr val="000000"/>
                </a:solidFill>
              </a:rPr>
              <a:t>ther ART at conception (0.21%), EFV at conception (0.15%) and with HIV-uninfected (0.13%) </a:t>
            </a:r>
            <a:endParaRPr lang="en-US" sz="1600" dirty="0">
              <a:solidFill>
                <a:srgbClr val="000000"/>
              </a:solidFill>
            </a:endParaRPr>
          </a:p>
        </p:txBody>
      </p:sp>
      <p:sp>
        <p:nvSpPr>
          <p:cNvPr id="17" name="TextBox 16"/>
          <p:cNvSpPr txBox="1"/>
          <p:nvPr/>
        </p:nvSpPr>
        <p:spPr>
          <a:xfrm>
            <a:off x="346001" y="4406414"/>
            <a:ext cx="3605301" cy="830997"/>
          </a:xfrm>
          <a:prstGeom prst="rect">
            <a:avLst/>
          </a:prstGeom>
          <a:noFill/>
          <a:ln>
            <a:solidFill>
              <a:srgbClr val="000000"/>
            </a:solidFill>
          </a:ln>
        </p:spPr>
        <p:txBody>
          <a:bodyPr wrap="square" rtlCol="0">
            <a:spAutoFit/>
          </a:bodyPr>
          <a:lstStyle/>
          <a:p>
            <a:r>
              <a:rPr lang="en-US" sz="1600" dirty="0" smtClean="0">
                <a:solidFill>
                  <a:srgbClr val="000000"/>
                </a:solidFill>
              </a:rPr>
              <a:t>With </a:t>
            </a:r>
            <a:r>
              <a:rPr lang="en-US" sz="1600" dirty="0">
                <a:solidFill>
                  <a:srgbClr val="000000"/>
                </a:solidFill>
              </a:rPr>
              <a:t>1</a:t>
            </a:r>
            <a:r>
              <a:rPr lang="en-US" sz="1600" dirty="0" smtClean="0">
                <a:solidFill>
                  <a:srgbClr val="000000"/>
                </a:solidFill>
              </a:rPr>
              <a:t> </a:t>
            </a:r>
            <a:r>
              <a:rPr lang="en-US" sz="1600" dirty="0">
                <a:solidFill>
                  <a:srgbClr val="000000"/>
                </a:solidFill>
              </a:rPr>
              <a:t>m</a:t>
            </a:r>
            <a:r>
              <a:rPr lang="en-US" sz="1600" dirty="0" smtClean="0">
                <a:solidFill>
                  <a:srgbClr val="000000"/>
                </a:solidFill>
              </a:rPr>
              <a:t>ore NTD, the lower CI overlaps with the upper CI for </a:t>
            </a:r>
            <a:r>
              <a:rPr lang="en-US" sz="1600" dirty="0">
                <a:solidFill>
                  <a:srgbClr val="000000"/>
                </a:solidFill>
              </a:rPr>
              <a:t>o</a:t>
            </a:r>
            <a:r>
              <a:rPr lang="en-US" sz="1600" dirty="0" smtClean="0">
                <a:solidFill>
                  <a:srgbClr val="000000"/>
                </a:solidFill>
              </a:rPr>
              <a:t>ther ART at conception (0.21%)</a:t>
            </a:r>
            <a:endParaRPr lang="en-US" sz="1600" dirty="0">
              <a:solidFill>
                <a:srgbClr val="000000"/>
              </a:solidFill>
            </a:endParaRPr>
          </a:p>
        </p:txBody>
      </p:sp>
      <p:cxnSp>
        <p:nvCxnSpPr>
          <p:cNvPr id="18" name="Straight Arrow Connector 17"/>
          <p:cNvCxnSpPr>
            <a:stCxn id="28" idx="3"/>
          </p:cNvCxnSpPr>
          <p:nvPr/>
        </p:nvCxnSpPr>
        <p:spPr>
          <a:xfrm>
            <a:off x="3951302" y="3218358"/>
            <a:ext cx="696898" cy="51544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7" idx="3"/>
          </p:cNvCxnSpPr>
          <p:nvPr/>
        </p:nvCxnSpPr>
        <p:spPr>
          <a:xfrm flipV="1">
            <a:off x="3951302" y="4191000"/>
            <a:ext cx="696898" cy="63091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9088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Conclusion</a:t>
            </a:r>
            <a:endParaRPr lang="en-US" sz="3600" dirty="0"/>
          </a:p>
        </p:txBody>
      </p:sp>
      <p:sp>
        <p:nvSpPr>
          <p:cNvPr id="9" name="Content Placeholder 8"/>
          <p:cNvSpPr>
            <a:spLocks noGrp="1"/>
          </p:cNvSpPr>
          <p:nvPr>
            <p:ph idx="1"/>
          </p:nvPr>
        </p:nvSpPr>
        <p:spPr>
          <a:xfrm>
            <a:off x="457199" y="1600200"/>
            <a:ext cx="8415589" cy="4909387"/>
          </a:xfrm>
        </p:spPr>
        <p:txBody>
          <a:bodyPr>
            <a:normAutofit/>
          </a:bodyPr>
          <a:lstStyle/>
          <a:p>
            <a:r>
              <a:rPr lang="en-US" sz="2800" b="1" dirty="0" smtClean="0">
                <a:solidFill>
                  <a:srgbClr val="000000"/>
                </a:solidFill>
              </a:rPr>
              <a:t>We have identified a concerning preliminary early signal for DTG and neural tube defects that requires further data to confirm or refute</a:t>
            </a:r>
          </a:p>
          <a:p>
            <a:pPr lvl="1"/>
            <a:r>
              <a:rPr lang="en-US" sz="2400" dirty="0" smtClean="0">
                <a:solidFill>
                  <a:srgbClr val="000000"/>
                </a:solidFill>
              </a:rPr>
              <a:t>Based on only 4 cases (though 95% confidence intervals do not overlap with other exposure groups)</a:t>
            </a:r>
          </a:p>
          <a:p>
            <a:pPr lvl="1"/>
            <a:r>
              <a:rPr lang="en-US" sz="2400" dirty="0" smtClean="0">
                <a:solidFill>
                  <a:srgbClr val="000000"/>
                </a:solidFill>
              </a:rPr>
              <a:t>Absolute prevalence difference is small (~ 0.8%)</a:t>
            </a:r>
          </a:p>
          <a:p>
            <a:pPr lvl="1"/>
            <a:r>
              <a:rPr lang="en-US" sz="2400" dirty="0" smtClean="0">
                <a:solidFill>
                  <a:srgbClr val="000000"/>
                </a:solidFill>
              </a:rPr>
              <a:t>The 4 </a:t>
            </a:r>
            <a:r>
              <a:rPr lang="en-US" sz="2400" i="1" dirty="0" smtClean="0">
                <a:solidFill>
                  <a:srgbClr val="000000"/>
                </a:solidFill>
              </a:rPr>
              <a:t>different</a:t>
            </a:r>
            <a:r>
              <a:rPr lang="en-US" sz="2400" dirty="0" smtClean="0">
                <a:solidFill>
                  <a:srgbClr val="000000"/>
                </a:solidFill>
              </a:rPr>
              <a:t> defects among infants exposed to DTG</a:t>
            </a:r>
            <a:r>
              <a:rPr lang="en-US" sz="2400" dirty="0">
                <a:solidFill>
                  <a:srgbClr val="000000"/>
                </a:solidFill>
              </a:rPr>
              <a:t> </a:t>
            </a:r>
            <a:r>
              <a:rPr lang="en-US" sz="2400" dirty="0" smtClean="0">
                <a:solidFill>
                  <a:srgbClr val="000000"/>
                </a:solidFill>
              </a:rPr>
              <a:t>at conception is unusual</a:t>
            </a:r>
          </a:p>
          <a:p>
            <a:pPr marL="0" indent="0">
              <a:buNone/>
            </a:pPr>
            <a:endParaRPr lang="en-US" dirty="0" smtClean="0">
              <a:solidFill>
                <a:srgbClr val="000000"/>
              </a:solidFill>
            </a:endParaRPr>
          </a:p>
          <a:p>
            <a:endParaRPr lang="en-US" sz="2400" dirty="0">
              <a:solidFill>
                <a:srgbClr val="000000"/>
              </a:solidFill>
            </a:endParaRPr>
          </a:p>
          <a:p>
            <a:endParaRPr lang="en-US" sz="2400" dirty="0" smtClean="0">
              <a:solidFill>
                <a:srgbClr val="000000"/>
              </a:solidFill>
            </a:endParaRPr>
          </a:p>
          <a:p>
            <a:pPr marL="0" indent="0">
              <a:buNone/>
            </a:pPr>
            <a:endParaRPr lang="en-US" sz="2400" dirty="0">
              <a:solidFill>
                <a:srgbClr val="000000"/>
              </a:solidFill>
            </a:endParaRPr>
          </a:p>
          <a:p>
            <a:endParaRPr lang="en-US" dirty="0"/>
          </a:p>
        </p:txBody>
      </p:sp>
    </p:spTree>
    <p:extLst>
      <p:ext uri="{BB962C8B-B14F-4D97-AF65-F5344CB8AC3E}">
        <p14:creationId xmlns:p14="http://schemas.microsoft.com/office/powerpoint/2010/main" val="23768843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blip>
          <a:srcRect t="19271" b="20724"/>
          <a:stretch/>
        </p:blipFill>
        <p:spPr>
          <a:xfrm>
            <a:off x="0" y="-527125"/>
            <a:ext cx="9144000" cy="4115151"/>
          </a:xfrm>
          <a:prstGeom prst="rect">
            <a:avLst/>
          </a:prstGeom>
        </p:spPr>
      </p:pic>
      <p:sp>
        <p:nvSpPr>
          <p:cNvPr id="14" name="Rectangle 13"/>
          <p:cNvSpPr/>
          <p:nvPr/>
        </p:nvSpPr>
        <p:spPr>
          <a:xfrm>
            <a:off x="0" y="3587262"/>
            <a:ext cx="9144000" cy="2297171"/>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186802"/>
            <a:ext cx="9144000" cy="480736"/>
          </a:xfrm>
          <a:solidFill>
            <a:schemeClr val="bg1"/>
          </a:solidFill>
        </p:spPr>
        <p:txBody>
          <a:bodyPr>
            <a:normAutofit fontScale="90000"/>
          </a:bodyPr>
          <a:lstStyle/>
          <a:p>
            <a:r>
              <a:rPr lang="en-US" sz="3600" dirty="0" smtClean="0"/>
              <a:t>Thanks!</a:t>
            </a:r>
            <a:endParaRPr lang="en-US" sz="36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539" y="6013808"/>
            <a:ext cx="1748293" cy="671996"/>
          </a:xfrm>
          <a:prstGeom prst="rect">
            <a:avLst/>
          </a:prstGeom>
        </p:spPr>
      </p:pic>
      <p:cxnSp>
        <p:nvCxnSpPr>
          <p:cNvPr id="19" name="Straight Connector 18"/>
          <p:cNvCxnSpPr/>
          <p:nvPr/>
        </p:nvCxnSpPr>
        <p:spPr>
          <a:xfrm>
            <a:off x="0" y="5883965"/>
            <a:ext cx="9144000" cy="0"/>
          </a:xfrm>
          <a:prstGeom prst="line">
            <a:avLst/>
          </a:prstGeom>
          <a:ln w="22225">
            <a:solidFill>
              <a:schemeClr val="bg1">
                <a:alpha val="58000"/>
              </a:schemeClr>
            </a:solidFill>
          </a:ln>
          <a:effectLst>
            <a:outerShdw blurRad="50800" dir="16200000" rotWithShape="0">
              <a:prstClr val="black">
                <a:alpha val="28000"/>
              </a:prstClr>
            </a:outerShdw>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46044" y="3876258"/>
            <a:ext cx="2673626" cy="2117037"/>
          </a:xfrm>
        </p:spPr>
        <p:txBody>
          <a:bodyPr>
            <a:noAutofit/>
          </a:bodyPr>
          <a:lstStyle/>
          <a:p>
            <a:pPr>
              <a:lnSpc>
                <a:spcPts val="1800"/>
              </a:lnSpc>
              <a:spcBef>
                <a:spcPts val="0"/>
              </a:spcBef>
              <a:buClr>
                <a:schemeClr val="tx1"/>
              </a:buClr>
              <a:buFont typeface="Arial" charset="0"/>
              <a:buChar char="•"/>
            </a:pPr>
            <a:r>
              <a:rPr lang="en-US" sz="1500" dirty="0" smtClean="0">
                <a:latin typeface="+mj-lt"/>
              </a:rPr>
              <a:t>NIH/NICHD</a:t>
            </a:r>
          </a:p>
          <a:p>
            <a:pPr>
              <a:lnSpc>
                <a:spcPts val="1800"/>
              </a:lnSpc>
              <a:spcBef>
                <a:spcPts val="0"/>
              </a:spcBef>
              <a:buClr>
                <a:schemeClr val="tx1"/>
              </a:buClr>
              <a:buFont typeface="Arial" charset="0"/>
              <a:buChar char="•"/>
            </a:pPr>
            <a:r>
              <a:rPr lang="en-US" sz="1500" dirty="0" smtClean="0">
                <a:latin typeface="+mj-lt"/>
              </a:rPr>
              <a:t>Ministry of Health, Botswana</a:t>
            </a:r>
          </a:p>
          <a:p>
            <a:pPr>
              <a:lnSpc>
                <a:spcPts val="1800"/>
              </a:lnSpc>
              <a:spcBef>
                <a:spcPts val="0"/>
              </a:spcBef>
              <a:buClr>
                <a:schemeClr val="tx1"/>
              </a:buClr>
              <a:buFont typeface="Arial" charset="0"/>
              <a:buChar char="•"/>
            </a:pPr>
            <a:r>
              <a:rPr lang="en-US" sz="1500" dirty="0" smtClean="0">
                <a:latin typeface="+mj-lt"/>
              </a:rPr>
              <a:t>Midwives, doctors and hospital administrators at all our study sites</a:t>
            </a:r>
          </a:p>
          <a:p>
            <a:pPr>
              <a:lnSpc>
                <a:spcPts val="1800"/>
              </a:lnSpc>
              <a:spcBef>
                <a:spcPts val="0"/>
              </a:spcBef>
              <a:buClr>
                <a:schemeClr val="tx1"/>
              </a:buClr>
              <a:buFont typeface="Arial" charset="0"/>
              <a:buChar char="•"/>
            </a:pPr>
            <a:r>
              <a:rPr lang="en-US" sz="1500" dirty="0" smtClean="0">
                <a:latin typeface="+mj-lt"/>
              </a:rPr>
              <a:t>BHP admin</a:t>
            </a:r>
          </a:p>
        </p:txBody>
      </p:sp>
      <p:sp>
        <p:nvSpPr>
          <p:cNvPr id="16" name="Content Placeholder 2"/>
          <p:cNvSpPr txBox="1">
            <a:spLocks/>
          </p:cNvSpPr>
          <p:nvPr/>
        </p:nvSpPr>
        <p:spPr>
          <a:xfrm>
            <a:off x="3800062" y="3929267"/>
            <a:ext cx="5194852" cy="21170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1800"/>
              </a:lnSpc>
              <a:spcBef>
                <a:spcPts val="0"/>
              </a:spcBef>
              <a:buClr>
                <a:schemeClr val="tx1"/>
              </a:buClr>
              <a:buSzPct val="100000"/>
              <a:buFont typeface="Arial" charset="0"/>
              <a:buChar char="•"/>
            </a:pPr>
            <a:r>
              <a:rPr lang="en-US" sz="1500" dirty="0"/>
              <a:t>Edith </a:t>
            </a:r>
            <a:r>
              <a:rPr lang="en-US" sz="1500" dirty="0" err="1"/>
              <a:t>Moseki</a:t>
            </a:r>
            <a:endParaRPr lang="en-US" sz="1500" dirty="0"/>
          </a:p>
          <a:p>
            <a:pPr>
              <a:lnSpc>
                <a:spcPts val="1800"/>
              </a:lnSpc>
              <a:spcBef>
                <a:spcPts val="0"/>
              </a:spcBef>
              <a:buClr>
                <a:schemeClr val="tx1"/>
              </a:buClr>
              <a:buSzPct val="100000"/>
              <a:buFont typeface="Arial" charset="0"/>
              <a:buChar char="•"/>
            </a:pPr>
            <a:r>
              <a:rPr lang="en-US" sz="1500" dirty="0"/>
              <a:t>Cynthia </a:t>
            </a:r>
            <a:r>
              <a:rPr lang="en-US" sz="1500" dirty="0" err="1" smtClean="0"/>
              <a:t>Dube</a:t>
            </a:r>
            <a:endParaRPr lang="en-US" sz="1500" dirty="0" smtClean="0"/>
          </a:p>
          <a:p>
            <a:pPr>
              <a:lnSpc>
                <a:spcPts val="1800"/>
              </a:lnSpc>
              <a:spcBef>
                <a:spcPts val="0"/>
              </a:spcBef>
              <a:buClr>
                <a:schemeClr val="tx1"/>
              </a:buClr>
              <a:buSzPct val="100000"/>
              <a:buFont typeface="Arial" charset="0"/>
              <a:buChar char="•"/>
            </a:pPr>
            <a:r>
              <a:rPr lang="en-US" sz="1500" dirty="0"/>
              <a:t>Rosemary </a:t>
            </a:r>
            <a:r>
              <a:rPr lang="en-US" sz="1500" dirty="0" err="1" smtClean="0"/>
              <a:t>Moremi</a:t>
            </a:r>
            <a:endParaRPr lang="en-US" sz="1500" dirty="0" smtClean="0"/>
          </a:p>
          <a:p>
            <a:pPr>
              <a:lnSpc>
                <a:spcPts val="1800"/>
              </a:lnSpc>
              <a:spcBef>
                <a:spcPts val="0"/>
              </a:spcBef>
              <a:buClr>
                <a:schemeClr val="tx1"/>
              </a:buClr>
              <a:buSzPct val="100000"/>
              <a:buFont typeface="Arial" charset="0"/>
              <a:buChar char="•"/>
            </a:pPr>
            <a:r>
              <a:rPr lang="en-US" sz="1500" dirty="0" err="1"/>
              <a:t>Onkabetse</a:t>
            </a:r>
            <a:r>
              <a:rPr lang="en-US" sz="1500" dirty="0"/>
              <a:t> </a:t>
            </a:r>
            <a:r>
              <a:rPr lang="en-US" sz="1500" dirty="0" err="1" smtClean="0"/>
              <a:t>Mokgosi</a:t>
            </a:r>
            <a:endParaRPr lang="en-US" sz="1500" dirty="0" smtClean="0"/>
          </a:p>
          <a:p>
            <a:pPr>
              <a:lnSpc>
                <a:spcPts val="1800"/>
              </a:lnSpc>
              <a:spcBef>
                <a:spcPts val="0"/>
              </a:spcBef>
              <a:buClr>
                <a:schemeClr val="tx1"/>
              </a:buClr>
              <a:buSzPct val="100000"/>
              <a:buFont typeface="Arial" charset="0"/>
              <a:buChar char="•"/>
            </a:pPr>
            <a:r>
              <a:rPr lang="en-US" sz="1500" dirty="0"/>
              <a:t>Judith </a:t>
            </a:r>
            <a:r>
              <a:rPr lang="en-US" sz="1500" dirty="0" err="1" smtClean="0"/>
              <a:t>Mabuta</a:t>
            </a:r>
            <a:endParaRPr lang="en-US" sz="1500" dirty="0" smtClean="0"/>
          </a:p>
          <a:p>
            <a:pPr>
              <a:lnSpc>
                <a:spcPts val="1800"/>
              </a:lnSpc>
              <a:spcBef>
                <a:spcPts val="0"/>
              </a:spcBef>
              <a:buClr>
                <a:schemeClr val="tx1"/>
              </a:buClr>
              <a:buSzPct val="100000"/>
              <a:buFont typeface="Arial" charset="0"/>
              <a:buChar char="•"/>
            </a:pPr>
            <a:r>
              <a:rPr lang="en-US" sz="1500" dirty="0"/>
              <a:t>Daphne </a:t>
            </a:r>
            <a:r>
              <a:rPr lang="en-US" sz="1500" dirty="0" err="1" smtClean="0"/>
              <a:t>Segobye</a:t>
            </a:r>
            <a:endParaRPr lang="en-US" sz="1500" dirty="0" smtClean="0"/>
          </a:p>
          <a:p>
            <a:pPr>
              <a:lnSpc>
                <a:spcPts val="1800"/>
              </a:lnSpc>
              <a:spcBef>
                <a:spcPts val="0"/>
              </a:spcBef>
              <a:buClr>
                <a:schemeClr val="tx1"/>
              </a:buClr>
              <a:buSzPct val="100000"/>
              <a:buFont typeface="Arial" charset="0"/>
              <a:buChar char="•"/>
            </a:pPr>
            <a:r>
              <a:rPr lang="en-US" sz="1500" dirty="0" err="1"/>
              <a:t>Gosego</a:t>
            </a:r>
            <a:r>
              <a:rPr lang="en-US" sz="1500" dirty="0"/>
              <a:t> </a:t>
            </a:r>
            <a:r>
              <a:rPr lang="en-US" sz="1500" dirty="0" err="1" smtClean="0"/>
              <a:t>Legase</a:t>
            </a:r>
            <a:endParaRPr lang="en-US" sz="1500" dirty="0" smtClean="0"/>
          </a:p>
          <a:p>
            <a:pPr>
              <a:lnSpc>
                <a:spcPts val="1800"/>
              </a:lnSpc>
              <a:spcBef>
                <a:spcPts val="0"/>
              </a:spcBef>
              <a:buClr>
                <a:schemeClr val="tx1"/>
              </a:buClr>
              <a:buSzPct val="100000"/>
              <a:buFont typeface="Arial" charset="0"/>
              <a:buChar char="•"/>
            </a:pPr>
            <a:r>
              <a:rPr lang="en-US" sz="1500" dirty="0"/>
              <a:t>Patricia </a:t>
            </a:r>
            <a:r>
              <a:rPr lang="en-US" sz="1500" dirty="0" err="1"/>
              <a:t>Mophuthegi</a:t>
            </a:r>
            <a:endParaRPr lang="en-US" sz="1500" dirty="0"/>
          </a:p>
          <a:p>
            <a:pPr>
              <a:lnSpc>
                <a:spcPts val="1800"/>
              </a:lnSpc>
              <a:spcBef>
                <a:spcPts val="0"/>
              </a:spcBef>
              <a:buClr>
                <a:schemeClr val="tx1"/>
              </a:buClr>
              <a:buSzPct val="100000"/>
              <a:buFont typeface="Arial" charset="0"/>
              <a:buChar char="•"/>
            </a:pPr>
            <a:endParaRPr lang="en-US" sz="1500" dirty="0"/>
          </a:p>
          <a:p>
            <a:pPr>
              <a:lnSpc>
                <a:spcPts val="1800"/>
              </a:lnSpc>
              <a:spcBef>
                <a:spcPts val="0"/>
              </a:spcBef>
              <a:buClr>
                <a:schemeClr val="tx1"/>
              </a:buClr>
              <a:buSzPct val="100000"/>
              <a:buFont typeface="Arial" charset="0"/>
              <a:buChar char="•"/>
            </a:pPr>
            <a:endParaRPr lang="en-US" sz="1500" dirty="0"/>
          </a:p>
          <a:p>
            <a:pPr>
              <a:lnSpc>
                <a:spcPts val="1800"/>
              </a:lnSpc>
              <a:spcBef>
                <a:spcPts val="0"/>
              </a:spcBef>
              <a:buClr>
                <a:schemeClr val="tx1"/>
              </a:buClr>
              <a:buSzPct val="100000"/>
              <a:buFont typeface="Arial" charset="0"/>
              <a:buChar char="•"/>
            </a:pPr>
            <a:endParaRPr lang="en-US" sz="1500" dirty="0"/>
          </a:p>
          <a:p>
            <a:pPr>
              <a:lnSpc>
                <a:spcPts val="1800"/>
              </a:lnSpc>
              <a:spcBef>
                <a:spcPts val="0"/>
              </a:spcBef>
              <a:buClr>
                <a:schemeClr val="tx1"/>
              </a:buClr>
              <a:buSzPct val="100000"/>
              <a:buFont typeface="Arial" charset="0"/>
              <a:buChar char="•"/>
            </a:pPr>
            <a:endParaRPr lang="en-US" sz="1500" dirty="0"/>
          </a:p>
          <a:p>
            <a:pPr>
              <a:lnSpc>
                <a:spcPts val="1800"/>
              </a:lnSpc>
              <a:spcBef>
                <a:spcPts val="0"/>
              </a:spcBef>
              <a:buClr>
                <a:schemeClr val="tx1"/>
              </a:buClr>
              <a:buFont typeface="Arial" charset="0"/>
              <a:buChar char="•"/>
            </a:pPr>
            <a:endParaRPr lang="en-US" sz="1500" dirty="0">
              <a:latin typeface="+mj-lt"/>
            </a:endParaRPr>
          </a:p>
        </p:txBody>
      </p:sp>
      <p:sp>
        <p:nvSpPr>
          <p:cNvPr id="17" name="Rectangle 16"/>
          <p:cNvSpPr/>
          <p:nvPr/>
        </p:nvSpPr>
        <p:spPr>
          <a:xfrm>
            <a:off x="0" y="3645360"/>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0" y="3165711"/>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155238" y="6025958"/>
            <a:ext cx="3502121" cy="64769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6018" y="6111249"/>
            <a:ext cx="2882348" cy="477115"/>
          </a:xfrm>
          <a:prstGeom prst="rect">
            <a:avLst/>
          </a:prstGeom>
        </p:spPr>
      </p:pic>
    </p:spTree>
    <p:extLst>
      <p:ext uri="{BB962C8B-B14F-4D97-AF65-F5344CB8AC3E}">
        <p14:creationId xmlns:p14="http://schemas.microsoft.com/office/powerpoint/2010/main" val="42895963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44000" cy="1510749"/>
            <a:chOff x="0" y="0"/>
            <a:chExt cx="9144000" cy="1510749"/>
          </a:xfrm>
        </p:grpSpPr>
        <p:sp>
          <p:nvSpPr>
            <p:cNvPr id="16" name="Rectangle 15"/>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457200"/>
            <a:ext cx="9144000" cy="391284"/>
          </a:xfrm>
        </p:spPr>
        <p:txBody>
          <a:bodyPr>
            <a:normAutofit fontScale="90000"/>
          </a:bodyPr>
          <a:lstStyle/>
          <a:p>
            <a:r>
              <a:rPr lang="en-US" sz="3600" dirty="0" smtClean="0"/>
              <a:t>Study Setting: Botswana</a:t>
            </a:r>
            <a:endParaRPr lang="en-US" sz="3600" dirty="0"/>
          </a:p>
        </p:txBody>
      </p:sp>
      <p:sp>
        <p:nvSpPr>
          <p:cNvPr id="3" name="TextBox 2"/>
          <p:cNvSpPr txBox="1"/>
          <p:nvPr/>
        </p:nvSpPr>
        <p:spPr>
          <a:xfrm>
            <a:off x="141119" y="1746475"/>
            <a:ext cx="3916021" cy="2118529"/>
          </a:xfrm>
          <a:prstGeom prst="rect">
            <a:avLst/>
          </a:prstGeom>
          <a:noFill/>
        </p:spPr>
        <p:txBody>
          <a:bodyPr wrap="square" rtlCol="0">
            <a:spAutoFit/>
          </a:bodyPr>
          <a:lstStyle/>
          <a:p>
            <a:pPr>
              <a:lnSpc>
                <a:spcPct val="110000"/>
              </a:lnSpc>
            </a:pPr>
            <a:r>
              <a:rPr lang="en-US" sz="2000" b="1" dirty="0" smtClean="0">
                <a:solidFill>
                  <a:srgbClr val="000000"/>
                </a:solidFill>
              </a:rPr>
              <a:t>1.</a:t>
            </a:r>
            <a:r>
              <a:rPr lang="en-US" sz="2000" b="1" dirty="0">
                <a:solidFill>
                  <a:srgbClr val="000000"/>
                </a:solidFill>
              </a:rPr>
              <a:t> Ability to capture outcomes</a:t>
            </a:r>
          </a:p>
          <a:p>
            <a:pPr marL="285750" indent="-285750">
              <a:lnSpc>
                <a:spcPct val="110000"/>
              </a:lnSpc>
              <a:buFont typeface="Arial"/>
              <a:buChar char="•"/>
            </a:pPr>
            <a:r>
              <a:rPr lang="en-US" sz="2000" dirty="0">
                <a:solidFill>
                  <a:srgbClr val="000000"/>
                </a:solidFill>
              </a:rPr>
              <a:t>Antenatal record available at delivery for &gt;99% of women</a:t>
            </a:r>
          </a:p>
          <a:p>
            <a:pPr marL="285750" indent="-285750">
              <a:lnSpc>
                <a:spcPct val="110000"/>
              </a:lnSpc>
              <a:buFont typeface="Arial"/>
              <a:buChar char="•"/>
            </a:pPr>
            <a:r>
              <a:rPr lang="en-US" sz="2000" dirty="0">
                <a:solidFill>
                  <a:srgbClr val="000000"/>
                </a:solidFill>
              </a:rPr>
              <a:t>&gt;95% of women deliver in a healthcare </a:t>
            </a:r>
            <a:r>
              <a:rPr lang="en-US" sz="2000" dirty="0" smtClean="0">
                <a:solidFill>
                  <a:srgbClr val="000000"/>
                </a:solidFill>
              </a:rPr>
              <a:t>facility</a:t>
            </a:r>
          </a:p>
          <a:p>
            <a:pPr marL="285750" indent="-285750">
              <a:lnSpc>
                <a:spcPct val="110000"/>
              </a:lnSpc>
              <a:buFont typeface="Arial"/>
              <a:buChar char="•"/>
            </a:pPr>
            <a:r>
              <a:rPr lang="en-US" sz="2000" dirty="0" smtClean="0">
                <a:solidFill>
                  <a:srgbClr val="000000"/>
                </a:solidFill>
              </a:rPr>
              <a:t>Early termination extremely rare</a:t>
            </a:r>
            <a:endParaRPr lang="en-US" sz="2000" dirty="0">
              <a:solidFill>
                <a:srgbClr val="000000"/>
              </a:solidFill>
            </a:endParaRPr>
          </a:p>
        </p:txBody>
      </p:sp>
      <p:pic>
        <p:nvPicPr>
          <p:cNvPr id="4" name="Picture 3"/>
          <p:cNvPicPr>
            <a:picLocks noChangeAspect="1"/>
          </p:cNvPicPr>
          <p:nvPr/>
        </p:nvPicPr>
        <p:blipFill>
          <a:blip r:embed="rId3"/>
          <a:stretch>
            <a:fillRect/>
          </a:stretch>
        </p:blipFill>
        <p:spPr>
          <a:xfrm>
            <a:off x="0" y="4572000"/>
            <a:ext cx="9144000" cy="2286000"/>
          </a:xfrm>
          <a:prstGeom prst="rect">
            <a:avLst/>
          </a:prstGeom>
        </p:spPr>
      </p:pic>
      <p:sp>
        <p:nvSpPr>
          <p:cNvPr id="5" name="TextBox 4"/>
          <p:cNvSpPr txBox="1"/>
          <p:nvPr/>
        </p:nvSpPr>
        <p:spPr>
          <a:xfrm>
            <a:off x="4709810" y="1746475"/>
            <a:ext cx="4215898" cy="2739211"/>
          </a:xfrm>
          <a:prstGeom prst="rect">
            <a:avLst/>
          </a:prstGeom>
          <a:noFill/>
        </p:spPr>
        <p:txBody>
          <a:bodyPr wrap="square" rtlCol="0">
            <a:spAutoFit/>
          </a:bodyPr>
          <a:lstStyle/>
          <a:p>
            <a:pPr>
              <a:lnSpc>
                <a:spcPct val="110000"/>
              </a:lnSpc>
            </a:pPr>
            <a:r>
              <a:rPr lang="en-US" sz="2000" b="1" dirty="0" smtClean="0">
                <a:solidFill>
                  <a:srgbClr val="000000"/>
                </a:solidFill>
              </a:rPr>
              <a:t>2</a:t>
            </a:r>
            <a:r>
              <a:rPr lang="en-US" sz="2000" b="1" dirty="0">
                <a:solidFill>
                  <a:srgbClr val="000000"/>
                </a:solidFill>
              </a:rPr>
              <a:t>. </a:t>
            </a:r>
            <a:r>
              <a:rPr lang="en-US" sz="2000" dirty="0">
                <a:solidFill>
                  <a:srgbClr val="000000"/>
                </a:solidFill>
              </a:rPr>
              <a:t> </a:t>
            </a:r>
            <a:r>
              <a:rPr lang="en-US" sz="2000" b="1" dirty="0">
                <a:solidFill>
                  <a:srgbClr val="000000"/>
                </a:solidFill>
              </a:rPr>
              <a:t>Large # of exposures</a:t>
            </a:r>
          </a:p>
          <a:p>
            <a:pPr marL="285750" indent="-285750">
              <a:lnSpc>
                <a:spcPct val="110000"/>
              </a:lnSpc>
              <a:buFont typeface="Arial"/>
              <a:buChar char="•"/>
            </a:pPr>
            <a:r>
              <a:rPr lang="en-US" sz="2000" dirty="0">
                <a:solidFill>
                  <a:srgbClr val="000000"/>
                </a:solidFill>
              </a:rPr>
              <a:t>High HIV prevalence (~25%)</a:t>
            </a:r>
          </a:p>
          <a:p>
            <a:pPr marL="285750" indent="-285750">
              <a:lnSpc>
                <a:spcPct val="110000"/>
              </a:lnSpc>
              <a:buFont typeface="Arial"/>
              <a:buChar char="•"/>
            </a:pPr>
            <a:r>
              <a:rPr lang="en-US" sz="2000" dirty="0">
                <a:solidFill>
                  <a:srgbClr val="000000"/>
                </a:solidFill>
              </a:rPr>
              <a:t>High uptake of ART in pregnancy (&gt;90%)</a:t>
            </a:r>
          </a:p>
          <a:p>
            <a:pPr marL="285750" indent="-285750">
              <a:lnSpc>
                <a:spcPct val="110000"/>
              </a:lnSpc>
              <a:buFont typeface="Arial"/>
              <a:buChar char="•"/>
            </a:pPr>
            <a:r>
              <a:rPr lang="en-US" sz="2000" dirty="0">
                <a:solidFill>
                  <a:srgbClr val="000000"/>
                </a:solidFill>
              </a:rPr>
              <a:t>Multiple ART regimens in use concurrently</a:t>
            </a:r>
          </a:p>
          <a:p>
            <a:pPr marL="742950" lvl="1" indent="-285750">
              <a:lnSpc>
                <a:spcPct val="110000"/>
              </a:lnSpc>
              <a:buFont typeface="Arial"/>
              <a:buChar char="•"/>
            </a:pPr>
            <a:r>
              <a:rPr lang="en-US" sz="2000" dirty="0">
                <a:solidFill>
                  <a:srgbClr val="000000"/>
                </a:solidFill>
              </a:rPr>
              <a:t>52% start prior to conception</a:t>
            </a:r>
          </a:p>
          <a:p>
            <a:endParaRPr lang="en-US" dirty="0"/>
          </a:p>
        </p:txBody>
      </p:sp>
    </p:spTree>
    <p:extLst>
      <p:ext uri="{BB962C8B-B14F-4D97-AF65-F5344CB8AC3E}">
        <p14:creationId xmlns:p14="http://schemas.microsoft.com/office/powerpoint/2010/main" val="22131758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118" y="1447561"/>
            <a:ext cx="4672414" cy="5256079"/>
            <a:chOff x="-1117600" y="1777822"/>
            <a:chExt cx="4252201" cy="4779288"/>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1777822"/>
              <a:ext cx="4252201" cy="4779288"/>
            </a:xfrm>
            <a:prstGeom prst="rect">
              <a:avLst/>
            </a:prstGeom>
          </p:spPr>
        </p:pic>
        <p:sp>
          <p:nvSpPr>
            <p:cNvPr id="21" name="5-Point Star 20"/>
            <p:cNvSpPr/>
            <p:nvPr/>
          </p:nvSpPr>
          <p:spPr>
            <a:xfrm>
              <a:off x="-3910" y="3790463"/>
              <a:ext cx="242277" cy="242277"/>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2" name="5-Point Star 21"/>
            <p:cNvSpPr/>
            <p:nvPr/>
          </p:nvSpPr>
          <p:spPr>
            <a:xfrm>
              <a:off x="386861" y="2997201"/>
              <a:ext cx="242277" cy="242277"/>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3" name="5-Point Star 22"/>
            <p:cNvSpPr/>
            <p:nvPr/>
          </p:nvSpPr>
          <p:spPr>
            <a:xfrm>
              <a:off x="2022062" y="3662627"/>
              <a:ext cx="242277" cy="242277"/>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4" name="5-Point Star 23"/>
            <p:cNvSpPr/>
            <p:nvPr/>
          </p:nvSpPr>
          <p:spPr>
            <a:xfrm>
              <a:off x="2401895" y="3917296"/>
              <a:ext cx="242277" cy="242277"/>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5-Point Star 24"/>
            <p:cNvSpPr/>
            <p:nvPr/>
          </p:nvSpPr>
          <p:spPr>
            <a:xfrm>
              <a:off x="1843089" y="4112345"/>
              <a:ext cx="242277" cy="242277"/>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 name="5-Point Star 25"/>
            <p:cNvSpPr/>
            <p:nvPr/>
          </p:nvSpPr>
          <p:spPr>
            <a:xfrm>
              <a:off x="1492404" y="4332571"/>
              <a:ext cx="242277" cy="242277"/>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5-Point Star 26"/>
            <p:cNvSpPr/>
            <p:nvPr/>
          </p:nvSpPr>
          <p:spPr>
            <a:xfrm>
              <a:off x="1175485" y="4582327"/>
              <a:ext cx="242277" cy="242277"/>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5-Point Star 27"/>
            <p:cNvSpPr/>
            <p:nvPr/>
          </p:nvSpPr>
          <p:spPr>
            <a:xfrm>
              <a:off x="1434121" y="4927601"/>
              <a:ext cx="242277" cy="242277"/>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TextBox 28"/>
            <p:cNvSpPr txBox="1"/>
            <p:nvPr/>
          </p:nvSpPr>
          <p:spPr>
            <a:xfrm>
              <a:off x="-667883" y="3810727"/>
              <a:ext cx="711200" cy="246221"/>
            </a:xfrm>
            <a:prstGeom prst="rect">
              <a:avLst/>
            </a:prstGeom>
            <a:noFill/>
          </p:spPr>
          <p:txBody>
            <a:bodyPr wrap="square" rtlCol="0">
              <a:spAutoFit/>
            </a:bodyPr>
            <a:lstStyle/>
            <a:p>
              <a:pPr algn="r"/>
              <a:r>
                <a:rPr lang="en-US" sz="1000" dirty="0" smtClean="0">
                  <a:solidFill>
                    <a:schemeClr val="bg1">
                      <a:lumMod val="85000"/>
                      <a:lumOff val="15000"/>
                    </a:schemeClr>
                  </a:solidFill>
                </a:rPr>
                <a:t>GHANZI</a:t>
              </a:r>
              <a:endParaRPr lang="en-US" sz="1000" dirty="0">
                <a:solidFill>
                  <a:schemeClr val="bg1">
                    <a:lumMod val="85000"/>
                    <a:lumOff val="15000"/>
                  </a:schemeClr>
                </a:solidFill>
              </a:endParaRPr>
            </a:p>
          </p:txBody>
        </p:sp>
        <p:sp>
          <p:nvSpPr>
            <p:cNvPr id="30" name="TextBox 29"/>
            <p:cNvSpPr txBox="1"/>
            <p:nvPr/>
          </p:nvSpPr>
          <p:spPr>
            <a:xfrm>
              <a:off x="-269631" y="3005015"/>
              <a:ext cx="711200" cy="246221"/>
            </a:xfrm>
            <a:prstGeom prst="rect">
              <a:avLst/>
            </a:prstGeom>
            <a:noFill/>
          </p:spPr>
          <p:txBody>
            <a:bodyPr wrap="square" rtlCol="0">
              <a:spAutoFit/>
            </a:bodyPr>
            <a:lstStyle/>
            <a:p>
              <a:pPr algn="r"/>
              <a:r>
                <a:rPr lang="en-US" sz="1000" smtClean="0">
                  <a:solidFill>
                    <a:schemeClr val="bg1">
                      <a:lumMod val="85000"/>
                      <a:lumOff val="15000"/>
                    </a:schemeClr>
                  </a:solidFill>
                </a:rPr>
                <a:t>MAUN</a:t>
              </a:r>
              <a:endParaRPr lang="en-US" sz="1000" dirty="0">
                <a:solidFill>
                  <a:schemeClr val="bg1">
                    <a:lumMod val="85000"/>
                    <a:lumOff val="15000"/>
                  </a:schemeClr>
                </a:solidFill>
              </a:endParaRPr>
            </a:p>
          </p:txBody>
        </p:sp>
        <p:sp>
          <p:nvSpPr>
            <p:cNvPr id="31" name="TextBox 30"/>
            <p:cNvSpPr txBox="1"/>
            <p:nvPr/>
          </p:nvSpPr>
          <p:spPr>
            <a:xfrm>
              <a:off x="1459707" y="3931763"/>
              <a:ext cx="1023814" cy="246221"/>
            </a:xfrm>
            <a:prstGeom prst="rect">
              <a:avLst/>
            </a:prstGeom>
            <a:noFill/>
          </p:spPr>
          <p:txBody>
            <a:bodyPr wrap="square" rtlCol="0">
              <a:spAutoFit/>
            </a:bodyPr>
            <a:lstStyle/>
            <a:p>
              <a:pPr algn="r"/>
              <a:r>
                <a:rPr lang="en-US" sz="1000" dirty="0" smtClean="0">
                  <a:solidFill>
                    <a:schemeClr val="bg1">
                      <a:lumMod val="85000"/>
                      <a:lumOff val="15000"/>
                    </a:schemeClr>
                  </a:solidFill>
                </a:rPr>
                <a:t>SELEBI-PHIKWE</a:t>
              </a:r>
              <a:endParaRPr lang="en-US" sz="1000" dirty="0">
                <a:solidFill>
                  <a:schemeClr val="bg1">
                    <a:lumMod val="85000"/>
                    <a:lumOff val="15000"/>
                  </a:schemeClr>
                </a:solidFill>
              </a:endParaRPr>
            </a:p>
          </p:txBody>
        </p:sp>
        <p:sp>
          <p:nvSpPr>
            <p:cNvPr id="32" name="TextBox 31"/>
            <p:cNvSpPr txBox="1"/>
            <p:nvPr/>
          </p:nvSpPr>
          <p:spPr>
            <a:xfrm>
              <a:off x="1026254" y="4107494"/>
              <a:ext cx="801076" cy="246221"/>
            </a:xfrm>
            <a:prstGeom prst="rect">
              <a:avLst/>
            </a:prstGeom>
            <a:noFill/>
          </p:spPr>
          <p:txBody>
            <a:bodyPr wrap="square" rtlCol="0">
              <a:spAutoFit/>
            </a:bodyPr>
            <a:lstStyle/>
            <a:p>
              <a:pPr algn="r"/>
              <a:r>
                <a:rPr lang="en-US" sz="1000" smtClean="0">
                  <a:solidFill>
                    <a:schemeClr val="bg1">
                      <a:lumMod val="85000"/>
                      <a:lumOff val="15000"/>
                    </a:schemeClr>
                  </a:solidFill>
                </a:rPr>
                <a:t>SEROWE</a:t>
              </a:r>
              <a:endParaRPr lang="en-US" sz="1000" dirty="0">
                <a:solidFill>
                  <a:schemeClr val="bg1">
                    <a:lumMod val="85000"/>
                    <a:lumOff val="15000"/>
                  </a:schemeClr>
                </a:solidFill>
              </a:endParaRPr>
            </a:p>
          </p:txBody>
        </p:sp>
        <p:sp>
          <p:nvSpPr>
            <p:cNvPr id="34" name="TextBox 33"/>
            <p:cNvSpPr txBox="1"/>
            <p:nvPr/>
          </p:nvSpPr>
          <p:spPr>
            <a:xfrm>
              <a:off x="594127" y="4339164"/>
              <a:ext cx="918305" cy="246221"/>
            </a:xfrm>
            <a:prstGeom prst="rect">
              <a:avLst/>
            </a:prstGeom>
            <a:noFill/>
          </p:spPr>
          <p:txBody>
            <a:bodyPr wrap="square" rtlCol="0">
              <a:spAutoFit/>
            </a:bodyPr>
            <a:lstStyle/>
            <a:p>
              <a:pPr algn="r"/>
              <a:r>
                <a:rPr lang="en-US" sz="1000" smtClean="0">
                  <a:solidFill>
                    <a:schemeClr val="bg1">
                      <a:lumMod val="85000"/>
                      <a:lumOff val="15000"/>
                    </a:schemeClr>
                  </a:solidFill>
                </a:rPr>
                <a:t>MAHALAPYE</a:t>
              </a:r>
              <a:endParaRPr lang="en-US" sz="1000" dirty="0">
                <a:solidFill>
                  <a:schemeClr val="bg1">
                    <a:lumMod val="85000"/>
                    <a:lumOff val="15000"/>
                  </a:schemeClr>
                </a:solidFill>
              </a:endParaRPr>
            </a:p>
          </p:txBody>
        </p:sp>
        <p:sp>
          <p:nvSpPr>
            <p:cNvPr id="36" name="TextBox 35"/>
            <p:cNvSpPr txBox="1"/>
            <p:nvPr/>
          </p:nvSpPr>
          <p:spPr>
            <a:xfrm>
              <a:off x="272811" y="4595107"/>
              <a:ext cx="930029" cy="246221"/>
            </a:xfrm>
            <a:prstGeom prst="rect">
              <a:avLst/>
            </a:prstGeom>
            <a:noFill/>
          </p:spPr>
          <p:txBody>
            <a:bodyPr wrap="square" rtlCol="0">
              <a:spAutoFit/>
            </a:bodyPr>
            <a:lstStyle/>
            <a:p>
              <a:pPr algn="r"/>
              <a:r>
                <a:rPr lang="en-US" sz="1000" smtClean="0">
                  <a:solidFill>
                    <a:schemeClr val="bg1">
                      <a:lumMod val="85000"/>
                      <a:lumOff val="15000"/>
                    </a:schemeClr>
                  </a:solidFill>
                </a:rPr>
                <a:t>MOLEPOLOLE</a:t>
              </a:r>
              <a:endParaRPr lang="en-US" sz="1000" dirty="0">
                <a:solidFill>
                  <a:schemeClr val="bg1">
                    <a:lumMod val="85000"/>
                    <a:lumOff val="15000"/>
                  </a:schemeClr>
                </a:solidFill>
              </a:endParaRPr>
            </a:p>
          </p:txBody>
        </p:sp>
        <p:sp>
          <p:nvSpPr>
            <p:cNvPr id="37" name="TextBox 36"/>
            <p:cNvSpPr txBox="1"/>
            <p:nvPr/>
          </p:nvSpPr>
          <p:spPr>
            <a:xfrm>
              <a:off x="1132578" y="3697265"/>
              <a:ext cx="918305" cy="212813"/>
            </a:xfrm>
            <a:prstGeom prst="rect">
              <a:avLst/>
            </a:prstGeom>
            <a:noFill/>
          </p:spPr>
          <p:txBody>
            <a:bodyPr wrap="square" rtlCol="0">
              <a:spAutoFit/>
            </a:bodyPr>
            <a:lstStyle/>
            <a:p>
              <a:pPr algn="r"/>
              <a:r>
                <a:rPr lang="en-US" sz="1000" smtClean="0">
                  <a:solidFill>
                    <a:schemeClr val="bg1">
                      <a:lumMod val="85000"/>
                      <a:lumOff val="15000"/>
                    </a:schemeClr>
                  </a:solidFill>
                </a:rPr>
                <a:t>FRANCISTOWN</a:t>
              </a:r>
              <a:endParaRPr lang="en-US" sz="1000" dirty="0">
                <a:solidFill>
                  <a:schemeClr val="bg1">
                    <a:lumMod val="85000"/>
                    <a:lumOff val="15000"/>
                  </a:schemeClr>
                </a:solidFill>
              </a:endParaRPr>
            </a:p>
          </p:txBody>
        </p:sp>
      </p:grpSp>
      <p:grpSp>
        <p:nvGrpSpPr>
          <p:cNvPr id="15" name="Group 14"/>
          <p:cNvGrpSpPr/>
          <p:nvPr/>
        </p:nvGrpSpPr>
        <p:grpSpPr>
          <a:xfrm>
            <a:off x="0" y="0"/>
            <a:ext cx="9144000" cy="1510749"/>
            <a:chOff x="0" y="0"/>
            <a:chExt cx="9144000" cy="1510749"/>
          </a:xfrm>
        </p:grpSpPr>
        <p:sp>
          <p:nvSpPr>
            <p:cNvPr id="16" name="Rectangle 15"/>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457200"/>
            <a:ext cx="9144000" cy="391284"/>
          </a:xfrm>
        </p:spPr>
        <p:txBody>
          <a:bodyPr>
            <a:normAutofit fontScale="90000"/>
          </a:bodyPr>
          <a:lstStyle/>
          <a:p>
            <a:r>
              <a:rPr lang="en-US" sz="3600" dirty="0" smtClean="0"/>
              <a:t>Study Population: Methods</a:t>
            </a:r>
            <a:endParaRPr lang="en-US" sz="3600" dirty="0"/>
          </a:p>
        </p:txBody>
      </p:sp>
      <p:sp>
        <p:nvSpPr>
          <p:cNvPr id="3" name="TextBox 2"/>
          <p:cNvSpPr txBox="1"/>
          <p:nvPr/>
        </p:nvSpPr>
        <p:spPr>
          <a:xfrm>
            <a:off x="4674531" y="1558394"/>
            <a:ext cx="4339375" cy="3323987"/>
          </a:xfrm>
          <a:prstGeom prst="rect">
            <a:avLst/>
          </a:prstGeom>
          <a:noFill/>
        </p:spPr>
        <p:txBody>
          <a:bodyPr wrap="square" rtlCol="0">
            <a:spAutoFit/>
          </a:bodyPr>
          <a:lstStyle/>
          <a:p>
            <a:r>
              <a:rPr lang="en-US" sz="2400" dirty="0" err="1" smtClean="0">
                <a:solidFill>
                  <a:srgbClr val="000000"/>
                </a:solidFill>
              </a:rPr>
              <a:t>Tsepamo</a:t>
            </a:r>
            <a:r>
              <a:rPr lang="en-US" sz="2400" dirty="0" smtClean="0">
                <a:solidFill>
                  <a:srgbClr val="000000"/>
                </a:solidFill>
              </a:rPr>
              <a:t> </a:t>
            </a:r>
            <a:r>
              <a:rPr lang="en-US" sz="2400" dirty="0">
                <a:solidFill>
                  <a:srgbClr val="000000"/>
                </a:solidFill>
              </a:rPr>
              <a:t>takes place at 8 of the largest maternity wards in </a:t>
            </a:r>
            <a:r>
              <a:rPr lang="en-US" sz="2400" dirty="0" smtClean="0">
                <a:solidFill>
                  <a:srgbClr val="000000"/>
                </a:solidFill>
              </a:rPr>
              <a:t>Botswana</a:t>
            </a:r>
          </a:p>
          <a:p>
            <a:pPr marL="342900" indent="-342900">
              <a:buFont typeface="Arial"/>
              <a:buChar char="•"/>
            </a:pPr>
            <a:r>
              <a:rPr lang="en-US" sz="2200" b="1" dirty="0" smtClean="0">
                <a:solidFill>
                  <a:srgbClr val="000000"/>
                </a:solidFill>
              </a:rPr>
              <a:t>~</a:t>
            </a:r>
            <a:r>
              <a:rPr lang="en-US" sz="2200" b="1" dirty="0">
                <a:solidFill>
                  <a:srgbClr val="000000"/>
                </a:solidFill>
              </a:rPr>
              <a:t>45% of the total births in the </a:t>
            </a:r>
            <a:r>
              <a:rPr lang="en-US" sz="2200" b="1" dirty="0" smtClean="0">
                <a:solidFill>
                  <a:srgbClr val="000000"/>
                </a:solidFill>
              </a:rPr>
              <a:t>country</a:t>
            </a:r>
          </a:p>
          <a:p>
            <a:pPr marL="342900" indent="-342900">
              <a:buFont typeface="Arial"/>
              <a:buChar char="•"/>
            </a:pPr>
            <a:endParaRPr lang="en-US" sz="2200" b="1" dirty="0">
              <a:solidFill>
                <a:srgbClr val="000000"/>
              </a:solidFill>
            </a:endParaRPr>
          </a:p>
          <a:p>
            <a:r>
              <a:rPr lang="en-US" sz="2400" dirty="0" smtClean="0">
                <a:solidFill>
                  <a:srgbClr val="000000"/>
                </a:solidFill>
              </a:rPr>
              <a:t>Research assistants abstract data from the obstetric cards for all in-hospital deliveries. </a:t>
            </a:r>
          </a:p>
        </p:txBody>
      </p:sp>
    </p:spTree>
    <p:extLst>
      <p:ext uri="{BB962C8B-B14F-4D97-AF65-F5344CB8AC3E}">
        <p14:creationId xmlns:p14="http://schemas.microsoft.com/office/powerpoint/2010/main" val="23551639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0628"/>
            <a:ext cx="8229600" cy="5040960"/>
          </a:xfrm>
        </p:spPr>
        <p:txBody>
          <a:bodyPr>
            <a:normAutofit fontScale="92500" lnSpcReduction="10000"/>
          </a:bodyPr>
          <a:lstStyle/>
          <a:p>
            <a:r>
              <a:rPr lang="en-US" dirty="0">
                <a:solidFill>
                  <a:srgbClr val="000000"/>
                </a:solidFill>
              </a:rPr>
              <a:t>Hospital-based midwives </a:t>
            </a:r>
            <a:r>
              <a:rPr lang="en-US" dirty="0" smtClean="0">
                <a:solidFill>
                  <a:srgbClr val="000000"/>
                </a:solidFill>
              </a:rPr>
              <a:t>trained </a:t>
            </a:r>
            <a:r>
              <a:rPr lang="en-US" dirty="0">
                <a:solidFill>
                  <a:srgbClr val="000000"/>
                </a:solidFill>
              </a:rPr>
              <a:t>by </a:t>
            </a:r>
            <a:r>
              <a:rPr lang="en-US" dirty="0" err="1">
                <a:solidFill>
                  <a:srgbClr val="000000"/>
                </a:solidFill>
              </a:rPr>
              <a:t>Tsepamo</a:t>
            </a:r>
            <a:r>
              <a:rPr lang="en-US" dirty="0">
                <a:solidFill>
                  <a:srgbClr val="000000"/>
                </a:solidFill>
              </a:rPr>
              <a:t> staff on infant surface </a:t>
            </a:r>
            <a:r>
              <a:rPr lang="en-US" dirty="0" smtClean="0">
                <a:solidFill>
                  <a:srgbClr val="000000"/>
                </a:solidFill>
              </a:rPr>
              <a:t>exam/congenital </a:t>
            </a:r>
            <a:r>
              <a:rPr lang="en-US" dirty="0">
                <a:solidFill>
                  <a:srgbClr val="000000"/>
                </a:solidFill>
              </a:rPr>
              <a:t>abnormalities using materials developed by the </a:t>
            </a:r>
            <a:r>
              <a:rPr lang="en-US" dirty="0" smtClean="0">
                <a:solidFill>
                  <a:srgbClr val="000000"/>
                </a:solidFill>
              </a:rPr>
              <a:t>WHO</a:t>
            </a:r>
          </a:p>
          <a:p>
            <a:pPr marL="0" indent="0">
              <a:buNone/>
            </a:pPr>
            <a:endParaRPr lang="en-US" dirty="0">
              <a:solidFill>
                <a:srgbClr val="000000"/>
              </a:solidFill>
            </a:endParaRPr>
          </a:p>
          <a:p>
            <a:r>
              <a:rPr lang="en-US" dirty="0">
                <a:solidFill>
                  <a:srgbClr val="000000"/>
                </a:solidFill>
              </a:rPr>
              <a:t>When an abnormality is noted, the midwife contacts the </a:t>
            </a:r>
            <a:r>
              <a:rPr lang="en-US" dirty="0" err="1">
                <a:solidFill>
                  <a:srgbClr val="000000"/>
                </a:solidFill>
              </a:rPr>
              <a:t>Tsepamo</a:t>
            </a:r>
            <a:r>
              <a:rPr lang="en-US" dirty="0">
                <a:solidFill>
                  <a:srgbClr val="000000"/>
                </a:solidFill>
              </a:rPr>
              <a:t> research assistant who </a:t>
            </a:r>
            <a:r>
              <a:rPr lang="en-US" dirty="0" smtClean="0">
                <a:solidFill>
                  <a:srgbClr val="000000"/>
                </a:solidFill>
              </a:rPr>
              <a:t>consents mother </a:t>
            </a:r>
            <a:r>
              <a:rPr lang="en-US" dirty="0">
                <a:solidFill>
                  <a:srgbClr val="000000"/>
                </a:solidFill>
              </a:rPr>
              <a:t>for a photograph of the abnormality</a:t>
            </a:r>
          </a:p>
          <a:p>
            <a:pPr lvl="1"/>
            <a:r>
              <a:rPr lang="en-US" dirty="0">
                <a:solidFill>
                  <a:srgbClr val="000000"/>
                </a:solidFill>
              </a:rPr>
              <a:t>Photographs </a:t>
            </a:r>
            <a:r>
              <a:rPr lang="en-US" dirty="0" smtClean="0">
                <a:solidFill>
                  <a:srgbClr val="000000"/>
                </a:solidFill>
              </a:rPr>
              <a:t>are </a:t>
            </a:r>
            <a:r>
              <a:rPr lang="en-US" dirty="0">
                <a:solidFill>
                  <a:srgbClr val="000000"/>
                </a:solidFill>
              </a:rPr>
              <a:t>reviewed by </a:t>
            </a:r>
            <a:r>
              <a:rPr lang="en-US" dirty="0" smtClean="0">
                <a:solidFill>
                  <a:srgbClr val="000000"/>
                </a:solidFill>
              </a:rPr>
              <a:t>an </a:t>
            </a:r>
            <a:r>
              <a:rPr lang="en-US" dirty="0">
                <a:solidFill>
                  <a:srgbClr val="000000"/>
                </a:solidFill>
              </a:rPr>
              <a:t>experienced medical </a:t>
            </a:r>
            <a:r>
              <a:rPr lang="en-US" dirty="0" smtClean="0">
                <a:solidFill>
                  <a:srgbClr val="000000"/>
                </a:solidFill>
              </a:rPr>
              <a:t>geneticist, blinded </a:t>
            </a:r>
            <a:r>
              <a:rPr lang="en-US" dirty="0">
                <a:solidFill>
                  <a:srgbClr val="000000"/>
                </a:solidFill>
              </a:rPr>
              <a:t>to exposure information </a:t>
            </a:r>
          </a:p>
        </p:txBody>
      </p:sp>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Data Collection: Congenital Abnormalities</a:t>
            </a:r>
            <a:endParaRPr lang="en-US" sz="3600" dirty="0"/>
          </a:p>
        </p:txBody>
      </p:sp>
    </p:spTree>
    <p:extLst>
      <p:ext uri="{BB962C8B-B14F-4D97-AF65-F5344CB8AC3E}">
        <p14:creationId xmlns:p14="http://schemas.microsoft.com/office/powerpoint/2010/main" val="37974903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Analysis Plan: 2014</a:t>
            </a:r>
            <a:endParaRPr lang="en-US" sz="3600" dirty="0"/>
          </a:p>
        </p:txBody>
      </p:sp>
      <p:sp>
        <p:nvSpPr>
          <p:cNvPr id="9" name="TextBox 8"/>
          <p:cNvSpPr txBox="1"/>
          <p:nvPr/>
        </p:nvSpPr>
        <p:spPr>
          <a:xfrm>
            <a:off x="299876" y="1754977"/>
            <a:ext cx="8484715" cy="5863144"/>
          </a:xfrm>
          <a:prstGeom prst="rect">
            <a:avLst/>
          </a:prstGeom>
          <a:noFill/>
        </p:spPr>
        <p:txBody>
          <a:bodyPr wrap="square" rtlCol="0">
            <a:spAutoFit/>
          </a:bodyPr>
          <a:lstStyle/>
          <a:p>
            <a:pPr marL="285750" indent="-285750">
              <a:buFont typeface="Arial"/>
              <a:buChar char="•"/>
            </a:pPr>
            <a:r>
              <a:rPr lang="en-US" sz="2800" dirty="0" smtClean="0">
                <a:solidFill>
                  <a:schemeClr val="bg1"/>
                </a:solidFill>
              </a:rPr>
              <a:t>Original plan was for a 4-year analysis in August 2018 to </a:t>
            </a:r>
            <a:r>
              <a:rPr lang="en-US" sz="2800" dirty="0">
                <a:solidFill>
                  <a:schemeClr val="bg1"/>
                </a:solidFill>
              </a:rPr>
              <a:t>c</a:t>
            </a:r>
            <a:r>
              <a:rPr lang="en-US" sz="2800" dirty="0" smtClean="0">
                <a:solidFill>
                  <a:schemeClr val="bg1"/>
                </a:solidFill>
              </a:rPr>
              <a:t>ompare the prevalence of neural tube defects in live-born and stillbirths (combined) among women on EFV at conception and other exposure groups</a:t>
            </a:r>
            <a:br>
              <a:rPr lang="en-US" sz="2800" dirty="0" smtClean="0">
                <a:solidFill>
                  <a:schemeClr val="bg1"/>
                </a:solidFill>
              </a:rPr>
            </a:br>
            <a:endParaRPr lang="en-US" sz="2800" dirty="0" smtClean="0">
              <a:solidFill>
                <a:schemeClr val="bg1"/>
              </a:solidFill>
            </a:endParaRPr>
          </a:p>
          <a:p>
            <a:pPr marL="285750" indent="-285750">
              <a:buFont typeface="Arial"/>
              <a:buChar char="•"/>
            </a:pPr>
            <a:r>
              <a:rPr lang="en-US" sz="2800" dirty="0">
                <a:solidFill>
                  <a:srgbClr val="000000"/>
                </a:solidFill>
              </a:rPr>
              <a:t>In 2016, Botswana switched first line ART from TDF/FTC/EFV to TDF/FTC/</a:t>
            </a:r>
            <a:r>
              <a:rPr lang="en-US" sz="2800" dirty="0" err="1">
                <a:solidFill>
                  <a:srgbClr val="000000"/>
                </a:solidFill>
              </a:rPr>
              <a:t>dolutegravir</a:t>
            </a:r>
            <a:r>
              <a:rPr lang="en-US" sz="2800" dirty="0">
                <a:solidFill>
                  <a:srgbClr val="000000"/>
                </a:solidFill>
              </a:rPr>
              <a:t> (DTG) for all </a:t>
            </a:r>
            <a:r>
              <a:rPr lang="en-US" sz="2800" dirty="0" smtClean="0">
                <a:solidFill>
                  <a:srgbClr val="000000"/>
                </a:solidFill>
              </a:rPr>
              <a:t>adults (</a:t>
            </a:r>
            <a:r>
              <a:rPr lang="en-US" sz="2800" dirty="0">
                <a:solidFill>
                  <a:srgbClr val="000000"/>
                </a:solidFill>
              </a:rPr>
              <a:t>including pregnant women</a:t>
            </a:r>
            <a:r>
              <a:rPr lang="en-US" sz="2800" dirty="0" smtClean="0">
                <a:solidFill>
                  <a:srgbClr val="000000"/>
                </a:solidFill>
              </a:rPr>
              <a:t>)</a:t>
            </a:r>
          </a:p>
          <a:p>
            <a:pPr lvl="1"/>
            <a:endParaRPr lang="en-US" sz="2700" b="1" dirty="0" smtClean="0">
              <a:solidFill>
                <a:schemeClr val="bg1"/>
              </a:solidFill>
            </a:endParaRPr>
          </a:p>
          <a:p>
            <a:endParaRPr lang="en-US" sz="2200" dirty="0">
              <a:solidFill>
                <a:schemeClr val="bg1"/>
              </a:solidFill>
            </a:endParaRPr>
          </a:p>
          <a:p>
            <a:pPr marL="457200" indent="-457200">
              <a:buFont typeface="Arial"/>
              <a:buChar char="•"/>
            </a:pPr>
            <a:endParaRPr lang="en-US" sz="2400" dirty="0">
              <a:solidFill>
                <a:srgbClr val="000000"/>
              </a:solidFill>
            </a:endParaRPr>
          </a:p>
          <a:p>
            <a:pPr marL="285750" indent="-285750">
              <a:buFont typeface="Arial"/>
              <a:buChar char="•"/>
            </a:pPr>
            <a:endParaRPr lang="en-US" sz="2800" b="1" dirty="0" smtClean="0">
              <a:solidFill>
                <a:schemeClr val="bg1"/>
              </a:solidFill>
            </a:endParaRPr>
          </a:p>
          <a:p>
            <a:pPr marL="285750" indent="-285750">
              <a:buFont typeface="Arial"/>
              <a:buChar char="•"/>
            </a:pPr>
            <a:endParaRPr lang="en-US" sz="2800" b="1" dirty="0" smtClean="0">
              <a:solidFill>
                <a:schemeClr val="bg1"/>
              </a:solidFill>
            </a:endParaRPr>
          </a:p>
          <a:p>
            <a:pPr lvl="1"/>
            <a:endParaRPr lang="en-US" sz="2200" dirty="0">
              <a:solidFill>
                <a:schemeClr val="bg1"/>
              </a:solidFill>
            </a:endParaRPr>
          </a:p>
        </p:txBody>
      </p:sp>
    </p:spTree>
    <p:extLst>
      <p:ext uri="{BB962C8B-B14F-4D97-AF65-F5344CB8AC3E}">
        <p14:creationId xmlns:p14="http://schemas.microsoft.com/office/powerpoint/2010/main" val="25928061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7040"/>
            <a:ext cx="8229600" cy="4775116"/>
          </a:xfrm>
        </p:spPr>
        <p:txBody>
          <a:bodyPr>
            <a:normAutofit/>
          </a:bodyPr>
          <a:lstStyle/>
          <a:p>
            <a:r>
              <a:rPr lang="en-US" dirty="0" smtClean="0">
                <a:solidFill>
                  <a:srgbClr val="000000"/>
                </a:solidFill>
              </a:rPr>
              <a:t>Compared to EFV, no increased risk of adverse birth outcomes (stillbirth, preterm birth, small for gestational age, or neonatal death) among 1729 women </a:t>
            </a:r>
            <a:r>
              <a:rPr lang="en-US" dirty="0">
                <a:solidFill>
                  <a:srgbClr val="000000"/>
                </a:solidFill>
              </a:rPr>
              <a:t>who started </a:t>
            </a:r>
            <a:r>
              <a:rPr lang="en-US" dirty="0" smtClean="0">
                <a:solidFill>
                  <a:srgbClr val="000000"/>
                </a:solidFill>
              </a:rPr>
              <a:t>DTG </a:t>
            </a:r>
            <a:r>
              <a:rPr lang="en-US" i="1" dirty="0" smtClean="0">
                <a:solidFill>
                  <a:srgbClr val="000000"/>
                </a:solidFill>
              </a:rPr>
              <a:t>during pregnancy</a:t>
            </a:r>
            <a:r>
              <a:rPr lang="en-US" sz="2600" baseline="30000" dirty="0" smtClean="0">
                <a:solidFill>
                  <a:srgbClr val="000000"/>
                </a:solidFill>
              </a:rPr>
              <a:t>1</a:t>
            </a:r>
            <a:endParaRPr lang="en-US" sz="2600" baseline="30000" dirty="0">
              <a:solidFill>
                <a:srgbClr val="000000"/>
              </a:solidFill>
            </a:endParaRPr>
          </a:p>
          <a:p>
            <a:pPr lvl="1"/>
            <a:r>
              <a:rPr lang="en-US" dirty="0">
                <a:solidFill>
                  <a:srgbClr val="000000"/>
                </a:solidFill>
              </a:rPr>
              <a:t>N</a:t>
            </a:r>
            <a:r>
              <a:rPr lang="en-US" dirty="0" smtClean="0">
                <a:solidFill>
                  <a:srgbClr val="000000"/>
                </a:solidFill>
              </a:rPr>
              <a:t>o increased risk of major congenital abnormalities identified in the small number (N=280) who started DTG during the first trimester</a:t>
            </a:r>
            <a:endParaRPr lang="en-US" sz="2200" dirty="0" smtClean="0">
              <a:solidFill>
                <a:srgbClr val="000000"/>
              </a:solidFill>
            </a:endParaRPr>
          </a:p>
          <a:p>
            <a:pPr marL="0" indent="0" algn="ctr">
              <a:buNone/>
            </a:pPr>
            <a:endParaRPr lang="en-US" dirty="0" smtClean="0">
              <a:solidFill>
                <a:srgbClr val="000000"/>
              </a:solidFill>
            </a:endParaRPr>
          </a:p>
        </p:txBody>
      </p:sp>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Recent results from DTG started </a:t>
            </a:r>
            <a:r>
              <a:rPr lang="en-US" sz="3600" i="1" dirty="0" smtClean="0"/>
              <a:t>during</a:t>
            </a:r>
            <a:r>
              <a:rPr lang="en-US" sz="3600" dirty="0" smtClean="0"/>
              <a:t> pregnancy</a:t>
            </a:r>
            <a:endParaRPr lang="en-US" sz="3600" dirty="0"/>
          </a:p>
        </p:txBody>
      </p:sp>
      <p:sp>
        <p:nvSpPr>
          <p:cNvPr id="9" name="TextBox 8"/>
          <p:cNvSpPr txBox="1"/>
          <p:nvPr/>
        </p:nvSpPr>
        <p:spPr>
          <a:xfrm>
            <a:off x="6233443" y="6471027"/>
            <a:ext cx="2910557" cy="369332"/>
          </a:xfrm>
          <a:prstGeom prst="rect">
            <a:avLst/>
          </a:prstGeom>
          <a:noFill/>
        </p:spPr>
        <p:txBody>
          <a:bodyPr wrap="square" rtlCol="0">
            <a:spAutoFit/>
          </a:bodyPr>
          <a:lstStyle/>
          <a:p>
            <a:r>
              <a:rPr lang="en-US" dirty="0" smtClean="0">
                <a:solidFill>
                  <a:srgbClr val="000000"/>
                </a:solidFill>
              </a:rPr>
              <a:t>1. Zash et al </a:t>
            </a:r>
            <a:r>
              <a:rPr lang="en-US" i="1" dirty="0" smtClean="0">
                <a:solidFill>
                  <a:srgbClr val="000000"/>
                </a:solidFill>
              </a:rPr>
              <a:t>Lancet </a:t>
            </a:r>
            <a:r>
              <a:rPr lang="en-US" i="1" dirty="0">
                <a:solidFill>
                  <a:srgbClr val="000000"/>
                </a:solidFill>
              </a:rPr>
              <a:t>GH </a:t>
            </a:r>
            <a:r>
              <a:rPr lang="en-US" dirty="0">
                <a:solidFill>
                  <a:srgbClr val="000000"/>
                </a:solidFill>
              </a:rPr>
              <a:t>2018</a:t>
            </a:r>
            <a:endParaRPr lang="en-US" dirty="0"/>
          </a:p>
        </p:txBody>
      </p:sp>
    </p:spTree>
    <p:extLst>
      <p:ext uri="{BB962C8B-B14F-4D97-AF65-F5344CB8AC3E}">
        <p14:creationId xmlns:p14="http://schemas.microsoft.com/office/powerpoint/2010/main" val="40289461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317" y="1817040"/>
            <a:ext cx="8696391" cy="4775116"/>
          </a:xfrm>
        </p:spPr>
        <p:txBody>
          <a:bodyPr>
            <a:normAutofit/>
          </a:bodyPr>
          <a:lstStyle/>
          <a:p>
            <a:r>
              <a:rPr lang="en-US" sz="2600" dirty="0">
                <a:solidFill>
                  <a:srgbClr val="000000"/>
                </a:solidFill>
              </a:rPr>
              <a:t>Asked to provide any preliminary data </a:t>
            </a:r>
            <a:r>
              <a:rPr lang="en-US" sz="2600" dirty="0" smtClean="0">
                <a:solidFill>
                  <a:srgbClr val="000000"/>
                </a:solidFill>
              </a:rPr>
              <a:t>available for </a:t>
            </a:r>
            <a:r>
              <a:rPr lang="en-US" sz="2600" dirty="0">
                <a:solidFill>
                  <a:srgbClr val="000000"/>
                </a:solidFill>
              </a:rPr>
              <a:t>May 2018 WHO HIV guidelines committee </a:t>
            </a:r>
            <a:r>
              <a:rPr lang="en-US" sz="2600" dirty="0" smtClean="0">
                <a:solidFill>
                  <a:srgbClr val="000000"/>
                </a:solidFill>
              </a:rPr>
              <a:t>for outcomes among women </a:t>
            </a:r>
            <a:r>
              <a:rPr lang="en-US" sz="2600" b="1" i="1" dirty="0" smtClean="0">
                <a:solidFill>
                  <a:srgbClr val="000000"/>
                </a:solidFill>
              </a:rPr>
              <a:t>who started DTG before pregnancy (pre-conception)</a:t>
            </a:r>
          </a:p>
          <a:p>
            <a:pPr lvl="1"/>
            <a:r>
              <a:rPr lang="en-US" sz="2400" dirty="0" smtClean="0">
                <a:solidFill>
                  <a:schemeClr val="bg1"/>
                </a:solidFill>
              </a:rPr>
              <a:t>Upon review of data we </a:t>
            </a:r>
            <a:r>
              <a:rPr lang="en-US" sz="2400" dirty="0">
                <a:solidFill>
                  <a:schemeClr val="bg1"/>
                </a:solidFill>
              </a:rPr>
              <a:t>identified </a:t>
            </a:r>
            <a:r>
              <a:rPr lang="en-US" sz="2400" dirty="0" smtClean="0">
                <a:solidFill>
                  <a:schemeClr val="bg1"/>
                </a:solidFill>
              </a:rPr>
              <a:t>more neural tube defects than expected</a:t>
            </a:r>
          </a:p>
          <a:p>
            <a:pPr marL="457200" lvl="1" indent="0">
              <a:buNone/>
            </a:pPr>
            <a:endParaRPr lang="en-US" sz="2400" dirty="0">
              <a:solidFill>
                <a:schemeClr val="bg1"/>
              </a:solidFill>
            </a:endParaRPr>
          </a:p>
          <a:p>
            <a:r>
              <a:rPr lang="en-US" sz="2600" dirty="0">
                <a:solidFill>
                  <a:schemeClr val="bg1"/>
                </a:solidFill>
              </a:rPr>
              <a:t>We </a:t>
            </a:r>
            <a:r>
              <a:rPr lang="en-US" sz="2600" dirty="0" smtClean="0">
                <a:solidFill>
                  <a:schemeClr val="bg1"/>
                </a:solidFill>
              </a:rPr>
              <a:t>then </a:t>
            </a:r>
            <a:r>
              <a:rPr lang="en-US" sz="2600" dirty="0">
                <a:solidFill>
                  <a:schemeClr val="bg1"/>
                </a:solidFill>
              </a:rPr>
              <a:t>performed </a:t>
            </a:r>
            <a:r>
              <a:rPr lang="en-US" sz="2600" dirty="0" smtClean="0">
                <a:solidFill>
                  <a:schemeClr val="bg1"/>
                </a:solidFill>
              </a:rPr>
              <a:t>an unplanned analysis </a:t>
            </a:r>
            <a:r>
              <a:rPr lang="en-US" sz="2600" dirty="0">
                <a:solidFill>
                  <a:schemeClr val="bg1"/>
                </a:solidFill>
              </a:rPr>
              <a:t>of NTDs </a:t>
            </a:r>
            <a:r>
              <a:rPr lang="en-US" sz="2600" dirty="0" smtClean="0">
                <a:solidFill>
                  <a:schemeClr val="bg1"/>
                </a:solidFill>
              </a:rPr>
              <a:t>comparing births </a:t>
            </a:r>
            <a:r>
              <a:rPr lang="en-US" sz="2600" dirty="0">
                <a:solidFill>
                  <a:schemeClr val="bg1"/>
                </a:solidFill>
              </a:rPr>
              <a:t>to women on DTG-based ART started prior to </a:t>
            </a:r>
            <a:r>
              <a:rPr lang="en-US" sz="2600" dirty="0" smtClean="0">
                <a:solidFill>
                  <a:schemeClr val="bg1"/>
                </a:solidFill>
              </a:rPr>
              <a:t>conception to other exposure groups</a:t>
            </a:r>
            <a:endParaRPr lang="en-US" sz="2600" dirty="0">
              <a:solidFill>
                <a:schemeClr val="bg1"/>
              </a:solidFill>
            </a:endParaRPr>
          </a:p>
          <a:p>
            <a:endParaRPr lang="en-US" dirty="0">
              <a:solidFill>
                <a:srgbClr val="000000"/>
              </a:solidFill>
            </a:endParaRPr>
          </a:p>
        </p:txBody>
      </p:sp>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Analysis Update</a:t>
            </a:r>
            <a:endParaRPr lang="en-US" sz="3600" dirty="0"/>
          </a:p>
        </p:txBody>
      </p:sp>
    </p:spTree>
    <p:extLst>
      <p:ext uri="{BB962C8B-B14F-4D97-AF65-F5344CB8AC3E}">
        <p14:creationId xmlns:p14="http://schemas.microsoft.com/office/powerpoint/2010/main" val="9159451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510749"/>
            <a:chOff x="0" y="0"/>
            <a:chExt cx="9144000" cy="1510749"/>
          </a:xfrm>
        </p:grpSpPr>
        <p:sp>
          <p:nvSpPr>
            <p:cNvPr id="5" name="Rectangle 4"/>
            <p:cNvSpPr/>
            <p:nvPr/>
          </p:nvSpPr>
          <p:spPr>
            <a:xfrm>
              <a:off x="0" y="0"/>
              <a:ext cx="9144000" cy="139147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172818"/>
              <a:ext cx="9144000" cy="268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106556"/>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444488"/>
              <a:ext cx="9144000" cy="662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97108"/>
            <a:ext cx="9144000" cy="587008"/>
          </a:xfrm>
        </p:spPr>
        <p:txBody>
          <a:bodyPr>
            <a:normAutofit fontScale="90000"/>
          </a:bodyPr>
          <a:lstStyle/>
          <a:p>
            <a:r>
              <a:rPr lang="en-US" sz="3600" dirty="0" smtClean="0"/>
              <a:t>Results: Study Population </a:t>
            </a:r>
            <a:r>
              <a:rPr lang="en-US" sz="3600" i="1" dirty="0" smtClean="0"/>
              <a:t>1 May 2018</a:t>
            </a:r>
            <a:endParaRPr lang="en-US" sz="3600" i="1" dirty="0"/>
          </a:p>
        </p:txBody>
      </p:sp>
      <p:pic>
        <p:nvPicPr>
          <p:cNvPr id="10" name="Picture 9"/>
          <p:cNvPicPr>
            <a:picLocks noChangeAspect="1"/>
          </p:cNvPicPr>
          <p:nvPr/>
        </p:nvPicPr>
        <p:blipFill>
          <a:blip r:embed="rId3"/>
          <a:stretch>
            <a:fillRect/>
          </a:stretch>
        </p:blipFill>
        <p:spPr>
          <a:xfrm>
            <a:off x="304800" y="2006681"/>
            <a:ext cx="8534400" cy="4102100"/>
          </a:xfrm>
          <a:prstGeom prst="rect">
            <a:avLst/>
          </a:prstGeom>
        </p:spPr>
      </p:pic>
    </p:spTree>
    <p:extLst>
      <p:ext uri="{BB962C8B-B14F-4D97-AF65-F5344CB8AC3E}">
        <p14:creationId xmlns:p14="http://schemas.microsoft.com/office/powerpoint/2010/main" val="31844703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Parallax</Template>
  <TotalTime>67733</TotalTime>
  <Words>3102</Words>
  <Application>Microsoft Macintosh PowerPoint</Application>
  <PresentationFormat>On-screen Show (4:3)</PresentationFormat>
  <Paragraphs>270</Paragraphs>
  <Slides>25</Slides>
  <Notes>23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Surveillance for Neural Tube Defects following Antiretroviral Exposure from Conception </vt:lpstr>
      <vt:lpstr>Background</vt:lpstr>
      <vt:lpstr>Study Setting: Botswana</vt:lpstr>
      <vt:lpstr>Study Population: Methods</vt:lpstr>
      <vt:lpstr>Data Collection: Congenital Abnormalities</vt:lpstr>
      <vt:lpstr>Analysis Plan: 2014</vt:lpstr>
      <vt:lpstr>Recent results from DTG started during pregnancy</vt:lpstr>
      <vt:lpstr>Analysis Update</vt:lpstr>
      <vt:lpstr>Results: Study Population 1 May 2018</vt:lpstr>
      <vt:lpstr>Results: Neural Tube Defects</vt:lpstr>
      <vt:lpstr>Results: Neural Tube Defect by Exposure</vt:lpstr>
      <vt:lpstr>Results: Neural Tube Defect by Exposure</vt:lpstr>
      <vt:lpstr>Results: Neural Tube Defect by Exposure</vt:lpstr>
      <vt:lpstr>Results: Neural Tube Defect by Exposure</vt:lpstr>
      <vt:lpstr>Results: Neural Tube Defect by Exposure</vt:lpstr>
      <vt:lpstr>Results: Neural Tube Defect by Exposure</vt:lpstr>
      <vt:lpstr>PowerPoint Presentation</vt:lpstr>
      <vt:lpstr>Neural Tube Defects on DTG at conception</vt:lpstr>
      <vt:lpstr>PowerPoint Presentation</vt:lpstr>
      <vt:lpstr>PowerPoint Presentation</vt:lpstr>
      <vt:lpstr>PowerPoint Presentation</vt:lpstr>
      <vt:lpstr>Updated Analysis Plan</vt:lpstr>
      <vt:lpstr>Projections for March 2019</vt:lpstr>
      <vt:lpstr>Conclusion</vt:lpstr>
      <vt:lpstr>Thanks!</vt:lpstr>
    </vt:vector>
  </TitlesOfParts>
  <Company>HSPH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proportion of deaths attributable to HIV among post-partum women in Botswana despite widespread uptake of ART  </dc:title>
  <dc:creator>Rebecca Zash</dc:creator>
  <cp:lastModifiedBy>Rebecca Zash</cp:lastModifiedBy>
  <cp:revision>1063</cp:revision>
  <dcterms:created xsi:type="dcterms:W3CDTF">2016-07-12T20:57:01Z</dcterms:created>
  <dcterms:modified xsi:type="dcterms:W3CDTF">2018-07-23T14:48:46Z</dcterms:modified>
</cp:coreProperties>
</file>